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trictFirstAndLastChars="0" saveSubsetFonts="1" autoCompressPictures="0">
  <p:sldMasterIdLst>
    <p:sldMasterId id="2147483671" r:id="rId1"/>
    <p:sldMasterId id="2147483672" r:id="rId2"/>
    <p:sldMasterId id="2147483673" r:id="rId3"/>
  </p:sldMasterIdLst>
  <p:notesMasterIdLst>
    <p:notesMasterId r:id="rId72"/>
  </p:notesMasterIdLst>
  <p:sldIdLst>
    <p:sldId id="256" r:id="rId4"/>
    <p:sldId id="257" r:id="rId5"/>
    <p:sldId id="258" r:id="rId6"/>
    <p:sldId id="259" r:id="rId7"/>
    <p:sldId id="336" r:id="rId8"/>
    <p:sldId id="334" r:id="rId9"/>
    <p:sldId id="335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342" r:id="rId23"/>
    <p:sldId id="343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338" r:id="rId32"/>
    <p:sldId id="279" r:id="rId33"/>
    <p:sldId id="280" r:id="rId34"/>
    <p:sldId id="281" r:id="rId35"/>
    <p:sldId id="282" r:id="rId36"/>
    <p:sldId id="283" r:id="rId37"/>
    <p:sldId id="284" r:id="rId38"/>
    <p:sldId id="285" r:id="rId39"/>
    <p:sldId id="286" r:id="rId40"/>
    <p:sldId id="312" r:id="rId41"/>
    <p:sldId id="339" r:id="rId42"/>
    <p:sldId id="313" r:id="rId43"/>
    <p:sldId id="314" r:id="rId44"/>
    <p:sldId id="344" r:id="rId45"/>
    <p:sldId id="315" r:id="rId46"/>
    <p:sldId id="316" r:id="rId47"/>
    <p:sldId id="317" r:id="rId48"/>
    <p:sldId id="318" r:id="rId49"/>
    <p:sldId id="319" r:id="rId50"/>
    <p:sldId id="328" r:id="rId51"/>
    <p:sldId id="320" r:id="rId52"/>
    <p:sldId id="340" r:id="rId53"/>
    <p:sldId id="321" r:id="rId54"/>
    <p:sldId id="322" r:id="rId55"/>
    <p:sldId id="323" r:id="rId56"/>
    <p:sldId id="324" r:id="rId57"/>
    <p:sldId id="325" r:id="rId58"/>
    <p:sldId id="326" r:id="rId59"/>
    <p:sldId id="327" r:id="rId60"/>
    <p:sldId id="329" r:id="rId61"/>
    <p:sldId id="330" r:id="rId62"/>
    <p:sldId id="306" r:id="rId63"/>
    <p:sldId id="341" r:id="rId64"/>
    <p:sldId id="307" r:id="rId65"/>
    <p:sldId id="308" r:id="rId66"/>
    <p:sldId id="309" r:id="rId67"/>
    <p:sldId id="310" r:id="rId68"/>
    <p:sldId id="311" r:id="rId69"/>
    <p:sldId id="345" r:id="rId70"/>
    <p:sldId id="346" r:id="rId71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B2B2D89-6905-4339-8E0F-452DAECB59A9}">
  <a:tblStyle styleId="{CB2B2D89-6905-4339-8E0F-452DAECB59A9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  <a:fill>
          <a:solidFill>
            <a:srgbClr val="E8ECF4"/>
          </a:solidFill>
        </a:fill>
      </a:tcStyle>
    </a:wholeTbl>
    <a:band1H>
      <a:tcTxStyle/>
      <a:tcStyle>
        <a:tcBdr/>
        <a:fill>
          <a:solidFill>
            <a:srgbClr val="CFD7E7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FD7E7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BCBB2F9D-8F87-4268-94CB-3C97FB69F5B4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7467" autoAdjust="0"/>
  </p:normalViewPr>
  <p:slideViewPr>
    <p:cSldViewPr snapToGrid="0">
      <p:cViewPr varScale="1">
        <p:scale>
          <a:sx n="85" d="100"/>
          <a:sy n="85" d="100"/>
        </p:scale>
        <p:origin x="175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slide" Target="slides/slide63.xml"/><Relationship Id="rId74" Type="http://schemas.openxmlformats.org/officeDocument/2006/relationships/viewProps" Target="viewProps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tableStyles" Target="tableStyles.xml"/><Relationship Id="rId7" Type="http://schemas.openxmlformats.org/officeDocument/2006/relationships/slide" Target="slides/slide4.xml"/><Relationship Id="rId71" Type="http://schemas.openxmlformats.org/officeDocument/2006/relationships/slide" Target="slides/slide6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‹N°›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Shape 140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Shape 198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Shape 208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Shape 216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Shape 224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Shape 232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Shape 240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Shape 248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Shape 258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Shape 266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74" name="Shape 274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Shape 275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Shape 148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Shape 341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Shape 342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0271550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Shape 341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Shape 342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6596729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hape 282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83" name="Shape 283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4" name="Shape 284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22</a:t>
            </a:fld>
            <a:endParaRPr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Shape 292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93" name="Shape 293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4" name="Shape 294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23</a:t>
            </a:fld>
            <a:endParaRPr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03" name="Shape 303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4" name="Shape 304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24</a:t>
            </a:fld>
            <a:endParaRPr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Shape 31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14" name="Shape 314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5" name="Shape 315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25</a:t>
            </a:fld>
            <a:endParaRPr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23" name="Shape 323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4" name="Shape 324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26</a:t>
            </a:fld>
            <a:endParaRPr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Shape 33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Shape 33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Shape 341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Shape 342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Shape 341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Shape 342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448407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Shape 157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Shape 350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Shape 351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Shape 358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59" name="Shape 359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Shape 36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31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Shape 368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69" name="Shape 369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0" name="Shape 370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32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Shape 380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81" name="Shape 381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" name="Shape 382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33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Shape 389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90" name="Shape 390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Shape 391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34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Shape 400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01" name="Shape 401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" name="Shape 402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35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Shape 409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10" name="Shape 410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1" name="Shape 411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36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Shape 420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21" name="Shape 421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Shape 422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37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Shape 341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Shape 342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8792835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94966F-14FF-482C-A5E2-F70139FBAA3A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05254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Shape 169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94966F-14FF-482C-A5E2-F70139FBAA3A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6702815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94966F-14FF-482C-A5E2-F70139FBAA3A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8177478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94966F-14FF-482C-A5E2-F70139FBAA3A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4805931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94966F-14FF-482C-A5E2-F70139FBAA3A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4789387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94966F-14FF-482C-A5E2-F70139FBAA3A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2697627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94966F-14FF-482C-A5E2-F70139FBAA3A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732908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94966F-14FF-482C-A5E2-F70139FBAA3A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2359561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94966F-14FF-482C-A5E2-F70139FBAA3A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6733926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Shape 341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Shape 342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3002481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94966F-14FF-482C-A5E2-F70139FBAA3A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620751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Shape 169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665440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94966F-14FF-482C-A5E2-F70139FBAA3A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466754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94966F-14FF-482C-A5E2-F70139FBAA3A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0223050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94966F-14FF-482C-A5E2-F70139FBAA3A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8087068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94966F-14FF-482C-A5E2-F70139FBAA3A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5122832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94966F-14FF-482C-A5E2-F70139FBAA3A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7523328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94966F-14FF-482C-A5E2-F70139FBAA3A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042809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94966F-14FF-482C-A5E2-F70139FBAA3A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6759985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94966F-14FF-482C-A5E2-F70139FBAA3A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3641157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Shape 624"/>
          <p:cNvSpPr txBox="1">
            <a:spLocks noGrp="1"/>
          </p:cNvSpPr>
          <p:nvPr>
            <p:ph type="body" idx="1"/>
          </p:nvPr>
        </p:nvSpPr>
        <p:spPr>
          <a:xfrm>
            <a:off x="685800" y="4400640"/>
            <a:ext cx="5486100" cy="3600000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5" name="Shape 625"/>
          <p:cNvSpPr txBox="1"/>
          <p:nvPr/>
        </p:nvSpPr>
        <p:spPr>
          <a:xfrm>
            <a:off x="3884760" y="8685360"/>
            <a:ext cx="2971500" cy="458400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60</a:t>
            </a:fld>
            <a:endParaRPr sz="1800" b="0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26" name="Shape 62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Shape 341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Shape 342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294781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Shape 169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1941789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Shape 632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3" name="Shape 633"/>
          <p:cNvSpPr txBox="1"/>
          <p:nvPr/>
        </p:nvSpPr>
        <p:spPr>
          <a:xfrm>
            <a:off x="3884760" y="8685360"/>
            <a:ext cx="2971500" cy="458400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62</a:t>
            </a:fld>
            <a:endParaRPr sz="1800" b="0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34" name="Shape 63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Shape 642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3" name="Shape 643"/>
          <p:cNvSpPr txBox="1"/>
          <p:nvPr/>
        </p:nvSpPr>
        <p:spPr>
          <a:xfrm>
            <a:off x="3884760" y="8685360"/>
            <a:ext cx="2971500" cy="458400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63</a:t>
            </a:fld>
            <a:endParaRPr sz="1800" b="0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44" name="Shape 64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Shape 654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5" name="Shape 655"/>
          <p:cNvSpPr txBox="1"/>
          <p:nvPr/>
        </p:nvSpPr>
        <p:spPr>
          <a:xfrm>
            <a:off x="3884760" y="8685360"/>
            <a:ext cx="2971500" cy="458400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64</a:t>
            </a:fld>
            <a:endParaRPr sz="1800" b="0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56" name="Shape 65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Shape 668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9" name="Shape 669"/>
          <p:cNvSpPr txBox="1"/>
          <p:nvPr/>
        </p:nvSpPr>
        <p:spPr>
          <a:xfrm>
            <a:off x="3884760" y="8685360"/>
            <a:ext cx="2971500" cy="458400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65</a:t>
            </a:fld>
            <a:endParaRPr sz="1800" b="0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70" name="Shape 67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Shape 680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1" name="Shape 681"/>
          <p:cNvSpPr txBox="1"/>
          <p:nvPr/>
        </p:nvSpPr>
        <p:spPr>
          <a:xfrm>
            <a:off x="3884760" y="8685360"/>
            <a:ext cx="2971500" cy="458400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66</a:t>
            </a:fld>
            <a:endParaRPr sz="1800" b="0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82" name="Shape 68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Shape 190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99285598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Shape 190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460349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Shape 180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254694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Shape 180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Shape 190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Diapositive de titr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ctr" rtl="0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ctr" rtl="0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ctr" rtl="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‹N°›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itre et texte vertical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 rot="5400000">
            <a:off x="2309018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‹N°›</a:t>
            </a:fld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Titre vertical et texte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>
            <a:spLocks noGrp="1"/>
          </p:cNvSpPr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1" name="Shape 8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2" name="Shape 8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3" name="Shape 8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‹N°›</a:t>
            </a:fld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 Slide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>
            <a:spLocks noGrp="1"/>
          </p:cNvSpPr>
          <p:nvPr>
            <p:ph type="title"/>
          </p:nvPr>
        </p:nvSpPr>
        <p:spPr>
          <a:xfrm>
            <a:off x="457200" y="274680"/>
            <a:ext cx="8229300" cy="1142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93" name="Shape 93"/>
          <p:cNvSpPr txBox="1">
            <a:spLocks noGrp="1"/>
          </p:cNvSpPr>
          <p:nvPr>
            <p:ph type="subTitle" idx="1"/>
          </p:nvPr>
        </p:nvSpPr>
        <p:spPr>
          <a:xfrm>
            <a:off x="457200" y="1600200"/>
            <a:ext cx="8229300" cy="4525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, Content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 txBox="1">
            <a:spLocks noGrp="1"/>
          </p:cNvSpPr>
          <p:nvPr>
            <p:ph type="title"/>
          </p:nvPr>
        </p:nvSpPr>
        <p:spPr>
          <a:xfrm>
            <a:off x="457200" y="274680"/>
            <a:ext cx="8229300" cy="1142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300" cy="4525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itle, 2 Content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>
            <a:spLocks noGrp="1"/>
          </p:cNvSpPr>
          <p:nvPr>
            <p:ph type="title"/>
          </p:nvPr>
        </p:nvSpPr>
        <p:spPr>
          <a:xfrm>
            <a:off x="457200" y="274680"/>
            <a:ext cx="8229300" cy="1142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99" name="Shape 99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15800" cy="4525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00" name="Shape 100"/>
          <p:cNvSpPr txBox="1">
            <a:spLocks noGrp="1"/>
          </p:cNvSpPr>
          <p:nvPr>
            <p:ph type="body" idx="2"/>
          </p:nvPr>
        </p:nvSpPr>
        <p:spPr>
          <a:xfrm>
            <a:off x="4674240" y="1600200"/>
            <a:ext cx="4015800" cy="4525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>
            <a:spLocks noGrp="1"/>
          </p:cNvSpPr>
          <p:nvPr>
            <p:ph type="title"/>
          </p:nvPr>
        </p:nvSpPr>
        <p:spPr>
          <a:xfrm>
            <a:off x="457200" y="274680"/>
            <a:ext cx="8229300" cy="1142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Centered Text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>
            <a:spLocks noGrp="1"/>
          </p:cNvSpPr>
          <p:nvPr>
            <p:ph type="subTitle" idx="1"/>
          </p:nvPr>
        </p:nvSpPr>
        <p:spPr>
          <a:xfrm>
            <a:off x="457200" y="274680"/>
            <a:ext cx="8229300" cy="5297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>
  <p:cSld name="Title, 2 Content and Content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 txBox="1">
            <a:spLocks noGrp="1"/>
          </p:cNvSpPr>
          <p:nvPr>
            <p:ph type="title"/>
          </p:nvPr>
        </p:nvSpPr>
        <p:spPr>
          <a:xfrm>
            <a:off x="457200" y="274680"/>
            <a:ext cx="8229300" cy="1142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07" name="Shape 10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15800" cy="2158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08" name="Shape 108"/>
          <p:cNvSpPr txBox="1">
            <a:spLocks noGrp="1"/>
          </p:cNvSpPr>
          <p:nvPr>
            <p:ph type="body" idx="2"/>
          </p:nvPr>
        </p:nvSpPr>
        <p:spPr>
          <a:xfrm>
            <a:off x="457200" y="3964320"/>
            <a:ext cx="4015800" cy="2158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09" name="Shape 109"/>
          <p:cNvSpPr txBox="1">
            <a:spLocks noGrp="1"/>
          </p:cNvSpPr>
          <p:nvPr>
            <p:ph type="body" idx="3"/>
          </p:nvPr>
        </p:nvSpPr>
        <p:spPr>
          <a:xfrm>
            <a:off x="4674240" y="1600200"/>
            <a:ext cx="4015800" cy="4525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>
  <p:cSld name="Title Content and 2 Content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>
            <a:spLocks noGrp="1"/>
          </p:cNvSpPr>
          <p:nvPr>
            <p:ph type="title"/>
          </p:nvPr>
        </p:nvSpPr>
        <p:spPr>
          <a:xfrm>
            <a:off x="457200" y="274680"/>
            <a:ext cx="8229300" cy="1142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12" name="Shape 11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15800" cy="4525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13" name="Shape 113"/>
          <p:cNvSpPr txBox="1">
            <a:spLocks noGrp="1"/>
          </p:cNvSpPr>
          <p:nvPr>
            <p:ph type="body" idx="2"/>
          </p:nvPr>
        </p:nvSpPr>
        <p:spPr>
          <a:xfrm>
            <a:off x="4674240" y="1600200"/>
            <a:ext cx="4015800" cy="2158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14" name="Shape 114"/>
          <p:cNvSpPr txBox="1">
            <a:spLocks noGrp="1"/>
          </p:cNvSpPr>
          <p:nvPr>
            <p:ph type="body" idx="3"/>
          </p:nvPr>
        </p:nvSpPr>
        <p:spPr>
          <a:xfrm>
            <a:off x="4674240" y="3964320"/>
            <a:ext cx="4015800" cy="2158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re et contenu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‹N°›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>
  <p:cSld name="Title, 2 Content over Content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 txBox="1">
            <a:spLocks noGrp="1"/>
          </p:cNvSpPr>
          <p:nvPr>
            <p:ph type="title"/>
          </p:nvPr>
        </p:nvSpPr>
        <p:spPr>
          <a:xfrm>
            <a:off x="457200" y="274680"/>
            <a:ext cx="8229300" cy="1142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17" name="Shape 11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15800" cy="2158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18" name="Shape 118"/>
          <p:cNvSpPr txBox="1">
            <a:spLocks noGrp="1"/>
          </p:cNvSpPr>
          <p:nvPr>
            <p:ph type="body" idx="2"/>
          </p:nvPr>
        </p:nvSpPr>
        <p:spPr>
          <a:xfrm>
            <a:off x="4674240" y="1600200"/>
            <a:ext cx="4015800" cy="2158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19" name="Shape 119"/>
          <p:cNvSpPr txBox="1">
            <a:spLocks noGrp="1"/>
          </p:cNvSpPr>
          <p:nvPr>
            <p:ph type="body" idx="3"/>
          </p:nvPr>
        </p:nvSpPr>
        <p:spPr>
          <a:xfrm>
            <a:off x="457200" y="3964320"/>
            <a:ext cx="8229300" cy="2158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>
  <p:cSld name="Title, Content over Content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 txBox="1">
            <a:spLocks noGrp="1"/>
          </p:cNvSpPr>
          <p:nvPr>
            <p:ph type="title"/>
          </p:nvPr>
        </p:nvSpPr>
        <p:spPr>
          <a:xfrm>
            <a:off x="457200" y="274680"/>
            <a:ext cx="8229300" cy="1142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22" name="Shape 12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300" cy="2158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23" name="Shape 123"/>
          <p:cNvSpPr txBox="1">
            <a:spLocks noGrp="1"/>
          </p:cNvSpPr>
          <p:nvPr>
            <p:ph type="body" idx="2"/>
          </p:nvPr>
        </p:nvSpPr>
        <p:spPr>
          <a:xfrm>
            <a:off x="457200" y="3964320"/>
            <a:ext cx="8229300" cy="2158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Title, 4 Content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 txBox="1">
            <a:spLocks noGrp="1"/>
          </p:cNvSpPr>
          <p:nvPr>
            <p:ph type="title"/>
          </p:nvPr>
        </p:nvSpPr>
        <p:spPr>
          <a:xfrm>
            <a:off x="457200" y="274680"/>
            <a:ext cx="8229300" cy="1142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26" name="Shape 12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15800" cy="2158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27" name="Shape 127"/>
          <p:cNvSpPr txBox="1">
            <a:spLocks noGrp="1"/>
          </p:cNvSpPr>
          <p:nvPr>
            <p:ph type="body" idx="2"/>
          </p:nvPr>
        </p:nvSpPr>
        <p:spPr>
          <a:xfrm>
            <a:off x="4674240" y="1600200"/>
            <a:ext cx="4015800" cy="2158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28" name="Shape 128"/>
          <p:cNvSpPr txBox="1">
            <a:spLocks noGrp="1"/>
          </p:cNvSpPr>
          <p:nvPr>
            <p:ph type="body" idx="3"/>
          </p:nvPr>
        </p:nvSpPr>
        <p:spPr>
          <a:xfrm>
            <a:off x="4674240" y="3964320"/>
            <a:ext cx="4015800" cy="2158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29" name="Shape 129"/>
          <p:cNvSpPr txBox="1">
            <a:spLocks noGrp="1"/>
          </p:cNvSpPr>
          <p:nvPr>
            <p:ph type="body" idx="4"/>
          </p:nvPr>
        </p:nvSpPr>
        <p:spPr>
          <a:xfrm>
            <a:off x="457200" y="3964320"/>
            <a:ext cx="4015800" cy="2158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, 6 Content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 txBox="1">
            <a:spLocks noGrp="1"/>
          </p:cNvSpPr>
          <p:nvPr>
            <p:ph type="title"/>
          </p:nvPr>
        </p:nvSpPr>
        <p:spPr>
          <a:xfrm>
            <a:off x="457200" y="274680"/>
            <a:ext cx="8229300" cy="1142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2649600" cy="2158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33" name="Shape 133"/>
          <p:cNvSpPr txBox="1">
            <a:spLocks noGrp="1"/>
          </p:cNvSpPr>
          <p:nvPr>
            <p:ph type="body" idx="2"/>
          </p:nvPr>
        </p:nvSpPr>
        <p:spPr>
          <a:xfrm>
            <a:off x="3239640" y="1600200"/>
            <a:ext cx="2649600" cy="2158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34" name="Shape 134"/>
          <p:cNvSpPr txBox="1">
            <a:spLocks noGrp="1"/>
          </p:cNvSpPr>
          <p:nvPr>
            <p:ph type="body" idx="3"/>
          </p:nvPr>
        </p:nvSpPr>
        <p:spPr>
          <a:xfrm>
            <a:off x="6022080" y="1600200"/>
            <a:ext cx="2649600" cy="2158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35" name="Shape 135"/>
          <p:cNvSpPr txBox="1">
            <a:spLocks noGrp="1"/>
          </p:cNvSpPr>
          <p:nvPr>
            <p:ph type="body" idx="4"/>
          </p:nvPr>
        </p:nvSpPr>
        <p:spPr>
          <a:xfrm>
            <a:off x="6022080" y="3964320"/>
            <a:ext cx="2649600" cy="2158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36" name="Shape 136"/>
          <p:cNvSpPr txBox="1">
            <a:spLocks noGrp="1"/>
          </p:cNvSpPr>
          <p:nvPr>
            <p:ph type="body" idx="5"/>
          </p:nvPr>
        </p:nvSpPr>
        <p:spPr>
          <a:xfrm>
            <a:off x="3239640" y="3964320"/>
            <a:ext cx="2649600" cy="2158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37" name="Shape 137"/>
          <p:cNvSpPr txBox="1">
            <a:spLocks noGrp="1"/>
          </p:cNvSpPr>
          <p:nvPr>
            <p:ph type="body" idx="6"/>
          </p:nvPr>
        </p:nvSpPr>
        <p:spPr>
          <a:xfrm>
            <a:off x="457200" y="3964320"/>
            <a:ext cx="2649600" cy="2158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84FFAED-7631-4D1D-A061-C6564394608B}" type="datetimeFigureOut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10/01/2018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CB39DC-BB82-40BA-9A02-BC984FEA5A9A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457522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Titre de section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457200" marR="0" lvl="0" indent="-228600" algn="l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‹N°›</a:t>
            </a:fld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Deux contenu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457200" marR="0" lvl="0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457200" marR="0" lvl="0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‹N°›</a:t>
            </a:fld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ais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457200" marR="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457200" marR="0" lvl="0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457200" marR="0" lvl="0" indent="-228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457200" marR="0" lvl="0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‹N°›</a:t>
            </a:fld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re seul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‹N°›</a:t>
            </a:fld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Vide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‹N°›</a:t>
            </a:fld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u avec légende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457200" marR="0" lvl="0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‹N°›</a:t>
            </a:fld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Image avec légende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7" name="Shape 67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457200" marR="0" lvl="0" indent="-22860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‹N°›</a:t>
            </a:fld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‹N°›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>
            <a:spLocks noGrp="1"/>
          </p:cNvSpPr>
          <p:nvPr>
            <p:ph type="title"/>
          </p:nvPr>
        </p:nvSpPr>
        <p:spPr>
          <a:xfrm>
            <a:off x="457200" y="274680"/>
            <a:ext cx="8229300" cy="1142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300" cy="4525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87" name="Shape 87"/>
          <p:cNvSpPr txBox="1">
            <a:spLocks noGrp="1"/>
          </p:cNvSpPr>
          <p:nvPr>
            <p:ph type="dt" idx="10"/>
          </p:nvPr>
        </p:nvSpPr>
        <p:spPr>
          <a:xfrm>
            <a:off x="457200" y="6356520"/>
            <a:ext cx="2133300" cy="36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88" name="Shape 88"/>
          <p:cNvSpPr txBox="1">
            <a:spLocks noGrp="1"/>
          </p:cNvSpPr>
          <p:nvPr>
            <p:ph type="ftr" idx="11"/>
          </p:nvPr>
        </p:nvSpPr>
        <p:spPr>
          <a:xfrm>
            <a:off x="3124080" y="6356520"/>
            <a:ext cx="2895000" cy="36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89" name="Shape 89"/>
          <p:cNvSpPr txBox="1">
            <a:spLocks noGrp="1"/>
          </p:cNvSpPr>
          <p:nvPr>
            <p:ph type="sldNum" idx="12"/>
          </p:nvPr>
        </p:nvSpPr>
        <p:spPr>
          <a:xfrm>
            <a:off x="6553080" y="6356520"/>
            <a:ext cx="2133300" cy="364800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 b="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‹N°›</a:t>
            </a:fld>
            <a:endParaRPr sz="1800" b="0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4FFAED-7631-4D1D-A061-C6564394608B}" type="datetimeFigureOut">
              <a:rPr lang="fr-FR" smtClean="0"/>
              <a:pPr/>
              <a:t>10/01/2018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CB39DC-BB82-40BA-9A02-BC984FEA5A9A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594580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49.jpeg"/><Relationship Id="rId4" Type="http://schemas.openxmlformats.org/officeDocument/2006/relationships/image" Target="../media/image4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5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5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gif"/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59.jpe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6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6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4.jpg"/><Relationship Id="rId4" Type="http://schemas.openxmlformats.org/officeDocument/2006/relationships/image" Target="../media/image73.jp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1.jpeg"/><Relationship Id="rId4" Type="http://schemas.openxmlformats.org/officeDocument/2006/relationships/image" Target="../media/image75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79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Shape 142" descr="IMG_20171206_105519.jpg"/>
          <p:cNvPicPr preferRelativeResize="0"/>
          <p:nvPr/>
        </p:nvPicPr>
        <p:blipFill rotWithShape="1">
          <a:blip r:embed="rId3">
            <a:alphaModFix/>
          </a:blip>
          <a:srcRect l="11949" r="20458"/>
          <a:stretch/>
        </p:blipFill>
        <p:spPr>
          <a:xfrm>
            <a:off x="20" y="10"/>
            <a:ext cx="3476673" cy="685799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3" name="Shape 143"/>
          <p:cNvCxnSpPr/>
          <p:nvPr/>
        </p:nvCxnSpPr>
        <p:spPr>
          <a:xfrm>
            <a:off x="3810700" y="2115117"/>
            <a:ext cx="4732020" cy="0"/>
          </a:xfrm>
          <a:prstGeom prst="straightConnector1">
            <a:avLst/>
          </a:prstGeom>
          <a:noFill/>
          <a:ln w="9525" cap="flat" cmpd="sng">
            <a:solidFill>
              <a:srgbClr val="34535A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4" name="Shape 144"/>
          <p:cNvSpPr txBox="1"/>
          <p:nvPr/>
        </p:nvSpPr>
        <p:spPr>
          <a:xfrm>
            <a:off x="3724072" y="629268"/>
            <a:ext cx="4939868" cy="128616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Mini </a:t>
            </a:r>
            <a:r>
              <a:rPr lang="en-US" sz="28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projet</a:t>
            </a:r>
            <a:r>
              <a:rPr lang="en-US"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SIN : Robot </a:t>
            </a:r>
            <a:r>
              <a:rPr lang="en-US" sz="28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Monté</a:t>
            </a:r>
            <a:r>
              <a:rPr lang="en-US"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sur Chenille </a:t>
            </a:r>
            <a:r>
              <a:rPr lang="en-US" sz="28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Automatisé</a:t>
            </a:r>
            <a:r>
              <a:rPr lang="en-US"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dirty="0"/>
          </a:p>
        </p:txBody>
      </p:sp>
      <p:sp>
        <p:nvSpPr>
          <p:cNvPr id="145" name="Shape 145"/>
          <p:cNvSpPr txBox="1"/>
          <p:nvPr/>
        </p:nvSpPr>
        <p:spPr>
          <a:xfrm>
            <a:off x="3724073" y="2438400"/>
            <a:ext cx="4939867" cy="3785419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</a:pPr>
            <a:r>
              <a:rPr lang="en-US" sz="17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Paul – </a:t>
            </a:r>
            <a:r>
              <a:rPr lang="en-US" sz="17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Commande</a:t>
            </a:r>
            <a:r>
              <a:rPr lang="en-US" sz="17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des </a:t>
            </a:r>
            <a:r>
              <a:rPr lang="en-US" sz="17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moteurs</a:t>
            </a:r>
            <a:endParaRPr sz="17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10795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endParaRPr sz="17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</a:pPr>
            <a:r>
              <a:rPr lang="en-US" sz="17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Léo – </a:t>
            </a:r>
            <a:r>
              <a:rPr lang="en-US" sz="17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Télécommande</a:t>
            </a:r>
            <a:endParaRPr sz="17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10795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endParaRPr sz="17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</a:pPr>
            <a:r>
              <a:rPr lang="en-US" sz="17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Simon – Bluetooth et </a:t>
            </a:r>
            <a:r>
              <a:rPr lang="en-US" sz="17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température</a:t>
            </a:r>
            <a:endParaRPr sz="17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7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</a:pPr>
            <a:r>
              <a:rPr lang="en-US" sz="17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Lucas – </a:t>
            </a:r>
            <a:r>
              <a:rPr lang="en-US" sz="17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Capteur</a:t>
            </a:r>
            <a:r>
              <a:rPr lang="en-US" sz="17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7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ultrason</a:t>
            </a:r>
            <a:endParaRPr sz="17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10795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endParaRPr sz="17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/>
          <p:nvPr/>
        </p:nvSpPr>
        <p:spPr>
          <a:xfrm>
            <a:off x="283551" y="4633546"/>
            <a:ext cx="8579094" cy="1844256"/>
          </a:xfrm>
          <a:prstGeom prst="rect">
            <a:avLst/>
          </a:prstGeom>
          <a:solidFill>
            <a:srgbClr val="3F3F3F"/>
          </a:solidFill>
          <a:ln w="127000" cap="sq" cmpd="thinThick">
            <a:solidFill>
              <a:srgbClr val="3F3F3F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01" name="Shape 201"/>
          <p:cNvCxnSpPr/>
          <p:nvPr/>
        </p:nvCxnSpPr>
        <p:spPr>
          <a:xfrm>
            <a:off x="1657350" y="5738691"/>
            <a:ext cx="5829300" cy="0"/>
          </a:xfrm>
          <a:prstGeom prst="straightConnector1">
            <a:avLst/>
          </a:prstGeom>
          <a:noFill/>
          <a:ln w="22225" cap="flat" cmpd="sng">
            <a:solidFill>
              <a:srgbClr val="D8D8D8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2" name="Shape 202"/>
          <p:cNvCxnSpPr/>
          <p:nvPr/>
        </p:nvCxnSpPr>
        <p:spPr>
          <a:xfrm>
            <a:off x="4572000" y="477749"/>
            <a:ext cx="0" cy="3657600"/>
          </a:xfrm>
          <a:prstGeom prst="straightConnector1">
            <a:avLst/>
          </a:prstGeom>
          <a:noFill/>
          <a:ln w="101600" cap="flat" cmpd="dbl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03" name="Shape 203" descr="F:\Projet sin\image\Sysml\Diagramme Etat robot (1)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7457" y="7682"/>
            <a:ext cx="2497629" cy="44335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Shape 204" descr="F:\Projet sin\image\Sysml\diagramme etat telecommande (1)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089310" y="307731"/>
            <a:ext cx="3537382" cy="3997637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Shape 205"/>
          <p:cNvSpPr txBox="1">
            <a:spLocks noGrp="1"/>
          </p:cNvSpPr>
          <p:nvPr>
            <p:ph type="title"/>
          </p:nvPr>
        </p:nvSpPr>
        <p:spPr>
          <a:xfrm>
            <a:off x="395653" y="4756638"/>
            <a:ext cx="8354891" cy="93044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-US" sz="3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Diagramme d’état Robot et télécommande 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/>
          <p:nvPr/>
        </p:nvSpPr>
        <p:spPr>
          <a:xfrm>
            <a:off x="7397168" y="5346700"/>
            <a:ext cx="1746832" cy="1511301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35942" y="0"/>
                </a:moveTo>
                <a:lnTo>
                  <a:pt x="120000" y="0"/>
                </a:lnTo>
                <a:lnTo>
                  <a:pt x="120000" y="119999"/>
                </a:lnTo>
                <a:lnTo>
                  <a:pt x="0" y="119999"/>
                </a:lnTo>
                <a:close/>
              </a:path>
            </a:pathLst>
          </a:custGeom>
          <a:solidFill>
            <a:schemeClr val="dk1">
              <a:alpha val="84705"/>
            </a:schemeClr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1" name="Shape 211" descr="F:\Projet sin\image\Sysml\Diagramme Exigence _Commander_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71477" y="28907"/>
            <a:ext cx="6420814" cy="5184807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Shape 212"/>
          <p:cNvSpPr/>
          <p:nvPr/>
        </p:nvSpPr>
        <p:spPr>
          <a:xfrm>
            <a:off x="0" y="5346694"/>
            <a:ext cx="7835438" cy="151130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35614" y="0"/>
                </a:lnTo>
                <a:lnTo>
                  <a:pt x="37820" y="0"/>
                </a:lnTo>
                <a:lnTo>
                  <a:pt x="38365" y="0"/>
                </a:lnTo>
                <a:lnTo>
                  <a:pt x="49508" y="0"/>
                </a:lnTo>
                <a:lnTo>
                  <a:pt x="63247" y="0"/>
                </a:lnTo>
                <a:lnTo>
                  <a:pt x="63247" y="201"/>
                </a:lnTo>
                <a:lnTo>
                  <a:pt x="67789" y="201"/>
                </a:lnTo>
                <a:lnTo>
                  <a:pt x="67789" y="0"/>
                </a:lnTo>
                <a:lnTo>
                  <a:pt x="120000" y="0"/>
                </a:lnTo>
                <a:lnTo>
                  <a:pt x="111986" y="119999"/>
                </a:lnTo>
                <a:lnTo>
                  <a:pt x="67789" y="119999"/>
                </a:lnTo>
                <a:lnTo>
                  <a:pt x="67789" y="119999"/>
                </a:lnTo>
                <a:lnTo>
                  <a:pt x="63247" y="119999"/>
                </a:lnTo>
                <a:lnTo>
                  <a:pt x="63247" y="120000"/>
                </a:lnTo>
                <a:lnTo>
                  <a:pt x="50930" y="120000"/>
                </a:lnTo>
                <a:lnTo>
                  <a:pt x="49619" y="120000"/>
                </a:lnTo>
                <a:lnTo>
                  <a:pt x="49508" y="120000"/>
                </a:lnTo>
                <a:lnTo>
                  <a:pt x="38365" y="120000"/>
                </a:lnTo>
                <a:lnTo>
                  <a:pt x="37820" y="120000"/>
                </a:lnTo>
                <a:lnTo>
                  <a:pt x="35614" y="120000"/>
                </a:lnTo>
                <a:lnTo>
                  <a:pt x="0" y="12000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Shape 213"/>
          <p:cNvSpPr txBox="1">
            <a:spLocks noGrp="1"/>
          </p:cNvSpPr>
          <p:nvPr>
            <p:ph type="title"/>
          </p:nvPr>
        </p:nvSpPr>
        <p:spPr>
          <a:xfrm>
            <a:off x="506850" y="5612654"/>
            <a:ext cx="6821738" cy="830231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40"/>
              <a:buFont typeface="Calibri"/>
              <a:buNone/>
            </a:pPr>
            <a:r>
              <a:rPr lang="fr-FR" sz="324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Diagramme</a:t>
            </a:r>
            <a:r>
              <a:rPr lang="en-US" sz="324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fr-FR" sz="324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d’exigences</a:t>
            </a:r>
            <a:r>
              <a:rPr lang="en-US" sz="324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«Commander»</a:t>
            </a:r>
            <a:endParaRPr sz="315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/>
          <p:nvPr/>
        </p:nvSpPr>
        <p:spPr>
          <a:xfrm>
            <a:off x="7397168" y="5346700"/>
            <a:ext cx="1746832" cy="1511301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35942" y="0"/>
                </a:moveTo>
                <a:lnTo>
                  <a:pt x="120000" y="0"/>
                </a:lnTo>
                <a:lnTo>
                  <a:pt x="120000" y="119999"/>
                </a:lnTo>
                <a:lnTo>
                  <a:pt x="0" y="119999"/>
                </a:lnTo>
                <a:close/>
              </a:path>
            </a:pathLst>
          </a:custGeom>
          <a:solidFill>
            <a:schemeClr val="dk1">
              <a:alpha val="84705"/>
            </a:schemeClr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9" name="Shape 219" descr="F:\Projet sin\image\Sysml\Diagramme Exigence _Mesurer_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79304" y="188640"/>
            <a:ext cx="6185392" cy="4994703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Shape 220"/>
          <p:cNvSpPr/>
          <p:nvPr/>
        </p:nvSpPr>
        <p:spPr>
          <a:xfrm>
            <a:off x="0" y="5346694"/>
            <a:ext cx="7835438" cy="151130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35614" y="0"/>
                </a:lnTo>
                <a:lnTo>
                  <a:pt x="37820" y="0"/>
                </a:lnTo>
                <a:lnTo>
                  <a:pt x="38365" y="0"/>
                </a:lnTo>
                <a:lnTo>
                  <a:pt x="49508" y="0"/>
                </a:lnTo>
                <a:lnTo>
                  <a:pt x="63247" y="0"/>
                </a:lnTo>
                <a:lnTo>
                  <a:pt x="63247" y="201"/>
                </a:lnTo>
                <a:lnTo>
                  <a:pt x="67789" y="201"/>
                </a:lnTo>
                <a:lnTo>
                  <a:pt x="67789" y="0"/>
                </a:lnTo>
                <a:lnTo>
                  <a:pt x="120000" y="0"/>
                </a:lnTo>
                <a:lnTo>
                  <a:pt x="111986" y="119999"/>
                </a:lnTo>
                <a:lnTo>
                  <a:pt x="67789" y="119999"/>
                </a:lnTo>
                <a:lnTo>
                  <a:pt x="67789" y="119999"/>
                </a:lnTo>
                <a:lnTo>
                  <a:pt x="63247" y="119999"/>
                </a:lnTo>
                <a:lnTo>
                  <a:pt x="63247" y="120000"/>
                </a:lnTo>
                <a:lnTo>
                  <a:pt x="50930" y="120000"/>
                </a:lnTo>
                <a:lnTo>
                  <a:pt x="49619" y="120000"/>
                </a:lnTo>
                <a:lnTo>
                  <a:pt x="49508" y="120000"/>
                </a:lnTo>
                <a:lnTo>
                  <a:pt x="38365" y="120000"/>
                </a:lnTo>
                <a:lnTo>
                  <a:pt x="37820" y="120000"/>
                </a:lnTo>
                <a:lnTo>
                  <a:pt x="35614" y="120000"/>
                </a:lnTo>
                <a:lnTo>
                  <a:pt x="0" y="12000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" name="Shape 221"/>
          <p:cNvSpPr txBox="1">
            <a:spLocks noGrp="1"/>
          </p:cNvSpPr>
          <p:nvPr>
            <p:ph type="title"/>
          </p:nvPr>
        </p:nvSpPr>
        <p:spPr>
          <a:xfrm>
            <a:off x="575430" y="5444835"/>
            <a:ext cx="6821738" cy="830231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40"/>
              <a:buFont typeface="Calibri"/>
              <a:buNone/>
            </a:pPr>
            <a:r>
              <a:rPr lang="en-US" sz="324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Diagramme</a:t>
            </a:r>
            <a:r>
              <a:rPr lang="en-US" sz="324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24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d’exigences</a:t>
            </a:r>
            <a:r>
              <a:rPr lang="en-US" sz="324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«</a:t>
            </a:r>
            <a:r>
              <a:rPr lang="en-US" sz="324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Mesurer</a:t>
            </a:r>
            <a:r>
              <a:rPr lang="en-US" sz="324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»</a:t>
            </a:r>
            <a:endParaRPr sz="315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/>
          <p:nvPr/>
        </p:nvSpPr>
        <p:spPr>
          <a:xfrm>
            <a:off x="7397168" y="5346700"/>
            <a:ext cx="1746832" cy="1511301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35942" y="0"/>
                </a:moveTo>
                <a:lnTo>
                  <a:pt x="120000" y="0"/>
                </a:lnTo>
                <a:lnTo>
                  <a:pt x="120000" y="119999"/>
                </a:lnTo>
                <a:lnTo>
                  <a:pt x="0" y="119999"/>
                </a:lnTo>
                <a:close/>
              </a:path>
            </a:pathLst>
          </a:custGeom>
          <a:solidFill>
            <a:schemeClr val="dk1">
              <a:alpha val="84705"/>
            </a:schemeClr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7" name="Shape 227" descr="F:\Projet sin\image\Sysml\Diagramme Exigence _Se déplacer_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127" y="582934"/>
            <a:ext cx="9264378" cy="4307934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Shape 228"/>
          <p:cNvSpPr/>
          <p:nvPr/>
        </p:nvSpPr>
        <p:spPr>
          <a:xfrm>
            <a:off x="0" y="5346694"/>
            <a:ext cx="7835438" cy="151130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35614" y="0"/>
                </a:lnTo>
                <a:lnTo>
                  <a:pt x="37820" y="0"/>
                </a:lnTo>
                <a:lnTo>
                  <a:pt x="38365" y="0"/>
                </a:lnTo>
                <a:lnTo>
                  <a:pt x="49508" y="0"/>
                </a:lnTo>
                <a:lnTo>
                  <a:pt x="63247" y="0"/>
                </a:lnTo>
                <a:lnTo>
                  <a:pt x="63247" y="201"/>
                </a:lnTo>
                <a:lnTo>
                  <a:pt x="67789" y="201"/>
                </a:lnTo>
                <a:lnTo>
                  <a:pt x="67789" y="0"/>
                </a:lnTo>
                <a:lnTo>
                  <a:pt x="120000" y="0"/>
                </a:lnTo>
                <a:lnTo>
                  <a:pt x="111986" y="119999"/>
                </a:lnTo>
                <a:lnTo>
                  <a:pt x="67789" y="119999"/>
                </a:lnTo>
                <a:lnTo>
                  <a:pt x="67789" y="119999"/>
                </a:lnTo>
                <a:lnTo>
                  <a:pt x="63247" y="119999"/>
                </a:lnTo>
                <a:lnTo>
                  <a:pt x="63247" y="120000"/>
                </a:lnTo>
                <a:lnTo>
                  <a:pt x="50930" y="120000"/>
                </a:lnTo>
                <a:lnTo>
                  <a:pt x="49619" y="120000"/>
                </a:lnTo>
                <a:lnTo>
                  <a:pt x="49508" y="120000"/>
                </a:lnTo>
                <a:lnTo>
                  <a:pt x="38365" y="120000"/>
                </a:lnTo>
                <a:lnTo>
                  <a:pt x="37820" y="120000"/>
                </a:lnTo>
                <a:lnTo>
                  <a:pt x="35614" y="120000"/>
                </a:lnTo>
                <a:lnTo>
                  <a:pt x="0" y="12000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" name="Shape 229"/>
          <p:cNvSpPr txBox="1">
            <a:spLocks noGrp="1"/>
          </p:cNvSpPr>
          <p:nvPr>
            <p:ph type="title"/>
          </p:nvPr>
        </p:nvSpPr>
        <p:spPr>
          <a:xfrm>
            <a:off x="575430" y="5444835"/>
            <a:ext cx="6821738" cy="830231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lang="en-US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Diagramme d’exigences  «Se déplacer»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/>
          <p:nvPr/>
        </p:nvSpPr>
        <p:spPr>
          <a:xfrm>
            <a:off x="7397168" y="5346700"/>
            <a:ext cx="1746832" cy="1511301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35942" y="0"/>
                </a:moveTo>
                <a:lnTo>
                  <a:pt x="120000" y="0"/>
                </a:lnTo>
                <a:lnTo>
                  <a:pt x="120000" y="119999"/>
                </a:lnTo>
                <a:lnTo>
                  <a:pt x="0" y="119999"/>
                </a:lnTo>
                <a:close/>
              </a:path>
            </a:pathLst>
          </a:custGeom>
          <a:solidFill>
            <a:schemeClr val="dk1">
              <a:alpha val="84705"/>
            </a:schemeClr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5" name="Shape 235" descr="F:\Projet sin\image\Sysml\Diagramme Séquence Robot.png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" y="650187"/>
            <a:ext cx="9050716" cy="4004940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Shape 236"/>
          <p:cNvSpPr/>
          <p:nvPr/>
        </p:nvSpPr>
        <p:spPr>
          <a:xfrm>
            <a:off x="0" y="5346694"/>
            <a:ext cx="7835438" cy="151130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35614" y="0"/>
                </a:lnTo>
                <a:lnTo>
                  <a:pt x="37820" y="0"/>
                </a:lnTo>
                <a:lnTo>
                  <a:pt x="38365" y="0"/>
                </a:lnTo>
                <a:lnTo>
                  <a:pt x="49508" y="0"/>
                </a:lnTo>
                <a:lnTo>
                  <a:pt x="63247" y="0"/>
                </a:lnTo>
                <a:lnTo>
                  <a:pt x="63247" y="201"/>
                </a:lnTo>
                <a:lnTo>
                  <a:pt x="67789" y="201"/>
                </a:lnTo>
                <a:lnTo>
                  <a:pt x="67789" y="0"/>
                </a:lnTo>
                <a:lnTo>
                  <a:pt x="120000" y="0"/>
                </a:lnTo>
                <a:lnTo>
                  <a:pt x="111986" y="119999"/>
                </a:lnTo>
                <a:lnTo>
                  <a:pt x="67789" y="119999"/>
                </a:lnTo>
                <a:lnTo>
                  <a:pt x="67789" y="119999"/>
                </a:lnTo>
                <a:lnTo>
                  <a:pt x="63247" y="119999"/>
                </a:lnTo>
                <a:lnTo>
                  <a:pt x="63247" y="120000"/>
                </a:lnTo>
                <a:lnTo>
                  <a:pt x="50930" y="120000"/>
                </a:lnTo>
                <a:lnTo>
                  <a:pt x="49619" y="120000"/>
                </a:lnTo>
                <a:lnTo>
                  <a:pt x="49508" y="120000"/>
                </a:lnTo>
                <a:lnTo>
                  <a:pt x="38365" y="120000"/>
                </a:lnTo>
                <a:lnTo>
                  <a:pt x="37820" y="120000"/>
                </a:lnTo>
                <a:lnTo>
                  <a:pt x="35614" y="120000"/>
                </a:lnTo>
                <a:lnTo>
                  <a:pt x="0" y="12000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Shape 237"/>
          <p:cNvSpPr txBox="1">
            <a:spLocks noGrp="1"/>
          </p:cNvSpPr>
          <p:nvPr>
            <p:ph type="title"/>
          </p:nvPr>
        </p:nvSpPr>
        <p:spPr>
          <a:xfrm>
            <a:off x="575430" y="5444835"/>
            <a:ext cx="6821738" cy="830231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libri"/>
              <a:buNone/>
            </a:pPr>
            <a:r>
              <a:rPr lang="en-US" sz="3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Diagramme Séquence Robot 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/>
          <p:nvPr/>
        </p:nvSpPr>
        <p:spPr>
          <a:xfrm>
            <a:off x="7397168" y="5346700"/>
            <a:ext cx="1746832" cy="1511301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35942" y="0"/>
                </a:moveTo>
                <a:lnTo>
                  <a:pt x="120000" y="0"/>
                </a:lnTo>
                <a:lnTo>
                  <a:pt x="120000" y="119999"/>
                </a:lnTo>
                <a:lnTo>
                  <a:pt x="0" y="119999"/>
                </a:lnTo>
                <a:close/>
              </a:path>
            </a:pathLst>
          </a:custGeom>
          <a:solidFill>
            <a:schemeClr val="dk1">
              <a:alpha val="84705"/>
            </a:schemeClr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3" name="Shape 243" descr="F:\Projet sin\image\Sysml\Diagramme Séquence Télécommande.png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528773" y="64655"/>
            <a:ext cx="5868395" cy="5105505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Shape 244"/>
          <p:cNvSpPr/>
          <p:nvPr/>
        </p:nvSpPr>
        <p:spPr>
          <a:xfrm>
            <a:off x="0" y="5346694"/>
            <a:ext cx="7835438" cy="151130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35614" y="0"/>
                </a:lnTo>
                <a:lnTo>
                  <a:pt x="37820" y="0"/>
                </a:lnTo>
                <a:lnTo>
                  <a:pt x="38365" y="0"/>
                </a:lnTo>
                <a:lnTo>
                  <a:pt x="49508" y="0"/>
                </a:lnTo>
                <a:lnTo>
                  <a:pt x="63247" y="0"/>
                </a:lnTo>
                <a:lnTo>
                  <a:pt x="63247" y="201"/>
                </a:lnTo>
                <a:lnTo>
                  <a:pt x="67789" y="201"/>
                </a:lnTo>
                <a:lnTo>
                  <a:pt x="67789" y="0"/>
                </a:lnTo>
                <a:lnTo>
                  <a:pt x="120000" y="0"/>
                </a:lnTo>
                <a:lnTo>
                  <a:pt x="111986" y="119999"/>
                </a:lnTo>
                <a:lnTo>
                  <a:pt x="67789" y="119999"/>
                </a:lnTo>
                <a:lnTo>
                  <a:pt x="67789" y="119999"/>
                </a:lnTo>
                <a:lnTo>
                  <a:pt x="63247" y="119999"/>
                </a:lnTo>
                <a:lnTo>
                  <a:pt x="63247" y="120000"/>
                </a:lnTo>
                <a:lnTo>
                  <a:pt x="50930" y="120000"/>
                </a:lnTo>
                <a:lnTo>
                  <a:pt x="49619" y="120000"/>
                </a:lnTo>
                <a:lnTo>
                  <a:pt x="49508" y="120000"/>
                </a:lnTo>
                <a:lnTo>
                  <a:pt x="38365" y="120000"/>
                </a:lnTo>
                <a:lnTo>
                  <a:pt x="37820" y="120000"/>
                </a:lnTo>
                <a:lnTo>
                  <a:pt x="35614" y="120000"/>
                </a:lnTo>
                <a:lnTo>
                  <a:pt x="0" y="12000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" name="Shape 245"/>
          <p:cNvSpPr txBox="1">
            <a:spLocks noGrp="1"/>
          </p:cNvSpPr>
          <p:nvPr>
            <p:ph type="title"/>
          </p:nvPr>
        </p:nvSpPr>
        <p:spPr>
          <a:xfrm>
            <a:off x="575430" y="5444835"/>
            <a:ext cx="6821738" cy="830231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lang="en-US"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Diagramme Séquence télécommande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/>
          <p:nvPr/>
        </p:nvSpPr>
        <p:spPr>
          <a:xfrm>
            <a:off x="283551" y="4633546"/>
            <a:ext cx="8579094" cy="1844256"/>
          </a:xfrm>
          <a:prstGeom prst="rect">
            <a:avLst/>
          </a:prstGeom>
          <a:solidFill>
            <a:srgbClr val="3F3F3F"/>
          </a:solidFill>
          <a:ln w="127000" cap="sq" cmpd="thinThick">
            <a:solidFill>
              <a:srgbClr val="3F3F3F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51" name="Shape 251"/>
          <p:cNvCxnSpPr/>
          <p:nvPr/>
        </p:nvCxnSpPr>
        <p:spPr>
          <a:xfrm>
            <a:off x="1657350" y="5738691"/>
            <a:ext cx="5829300" cy="0"/>
          </a:xfrm>
          <a:prstGeom prst="straightConnector1">
            <a:avLst/>
          </a:prstGeom>
          <a:noFill/>
          <a:ln w="22225" cap="flat" cmpd="sng">
            <a:solidFill>
              <a:srgbClr val="D8D8D8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2" name="Shape 252"/>
          <p:cNvCxnSpPr/>
          <p:nvPr/>
        </p:nvCxnSpPr>
        <p:spPr>
          <a:xfrm>
            <a:off x="4572000" y="477749"/>
            <a:ext cx="0" cy="3657600"/>
          </a:xfrm>
          <a:prstGeom prst="straightConnector1">
            <a:avLst/>
          </a:prstGeom>
          <a:noFill/>
          <a:ln w="101600" cap="flat" cmpd="dbl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53" name="Shape 253" descr="F:\Projet sin\image\Sysml\Algorigramme Robot (1)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95260" y="152150"/>
            <a:ext cx="2084606" cy="44297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Shape 254" descr="F:\Projet sin\image\Sysml\algorigramme_telecommande (1)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76676" y="307731"/>
            <a:ext cx="2962650" cy="3997637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Shape 255"/>
          <p:cNvSpPr txBox="1">
            <a:spLocks noGrp="1"/>
          </p:cNvSpPr>
          <p:nvPr>
            <p:ph type="title"/>
          </p:nvPr>
        </p:nvSpPr>
        <p:spPr>
          <a:xfrm>
            <a:off x="395653" y="4756638"/>
            <a:ext cx="8354891" cy="93044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</a:pPr>
            <a:r>
              <a:rPr lang="en-US" sz="4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Algorigramme Robot et télécommande 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/>
          <p:nvPr/>
        </p:nvSpPr>
        <p:spPr>
          <a:xfrm>
            <a:off x="7397168" y="5346700"/>
            <a:ext cx="1746832" cy="1511301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35942" y="0"/>
                </a:moveTo>
                <a:lnTo>
                  <a:pt x="120000" y="0"/>
                </a:lnTo>
                <a:lnTo>
                  <a:pt x="120000" y="119999"/>
                </a:lnTo>
                <a:lnTo>
                  <a:pt x="0" y="119999"/>
                </a:lnTo>
                <a:close/>
              </a:path>
            </a:pathLst>
          </a:custGeom>
          <a:solidFill>
            <a:schemeClr val="dk1">
              <a:alpha val="84705"/>
            </a:schemeClr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1" name="Shape 261" descr="F:\Projet sin\image\Proteus téléc.png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753344" y="1124744"/>
            <a:ext cx="7637311" cy="3384376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Shape 262"/>
          <p:cNvSpPr/>
          <p:nvPr/>
        </p:nvSpPr>
        <p:spPr>
          <a:xfrm>
            <a:off x="0" y="5346694"/>
            <a:ext cx="7835438" cy="151130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35614" y="0"/>
                </a:lnTo>
                <a:lnTo>
                  <a:pt x="37820" y="0"/>
                </a:lnTo>
                <a:lnTo>
                  <a:pt x="38365" y="0"/>
                </a:lnTo>
                <a:lnTo>
                  <a:pt x="49508" y="0"/>
                </a:lnTo>
                <a:lnTo>
                  <a:pt x="63247" y="0"/>
                </a:lnTo>
                <a:lnTo>
                  <a:pt x="63247" y="201"/>
                </a:lnTo>
                <a:lnTo>
                  <a:pt x="67789" y="201"/>
                </a:lnTo>
                <a:lnTo>
                  <a:pt x="67789" y="0"/>
                </a:lnTo>
                <a:lnTo>
                  <a:pt x="120000" y="0"/>
                </a:lnTo>
                <a:lnTo>
                  <a:pt x="111986" y="119999"/>
                </a:lnTo>
                <a:lnTo>
                  <a:pt x="67789" y="119999"/>
                </a:lnTo>
                <a:lnTo>
                  <a:pt x="67789" y="119999"/>
                </a:lnTo>
                <a:lnTo>
                  <a:pt x="63247" y="119999"/>
                </a:lnTo>
                <a:lnTo>
                  <a:pt x="63247" y="120000"/>
                </a:lnTo>
                <a:lnTo>
                  <a:pt x="50930" y="120000"/>
                </a:lnTo>
                <a:lnTo>
                  <a:pt x="49619" y="120000"/>
                </a:lnTo>
                <a:lnTo>
                  <a:pt x="49508" y="120000"/>
                </a:lnTo>
                <a:lnTo>
                  <a:pt x="38365" y="120000"/>
                </a:lnTo>
                <a:lnTo>
                  <a:pt x="37820" y="120000"/>
                </a:lnTo>
                <a:lnTo>
                  <a:pt x="35614" y="120000"/>
                </a:lnTo>
                <a:lnTo>
                  <a:pt x="0" y="12000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3" name="Shape 263"/>
          <p:cNvSpPr txBox="1">
            <a:spLocks noGrp="1"/>
          </p:cNvSpPr>
          <p:nvPr>
            <p:ph type="title"/>
          </p:nvPr>
        </p:nvSpPr>
        <p:spPr>
          <a:xfrm>
            <a:off x="575430" y="5444835"/>
            <a:ext cx="6821738" cy="830231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Calibri"/>
              <a:buNone/>
            </a:pPr>
            <a:r>
              <a:rPr lang="en-US" sz="2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2.3.Schémas Proteus télécommande</a:t>
            </a:r>
            <a:endParaRPr sz="25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/>
          <p:nvPr/>
        </p:nvSpPr>
        <p:spPr>
          <a:xfrm>
            <a:off x="7397168" y="5346700"/>
            <a:ext cx="1746832" cy="1511301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35942" y="0"/>
                </a:moveTo>
                <a:lnTo>
                  <a:pt x="120000" y="0"/>
                </a:lnTo>
                <a:lnTo>
                  <a:pt x="120000" y="119999"/>
                </a:lnTo>
                <a:lnTo>
                  <a:pt x="0" y="119999"/>
                </a:lnTo>
                <a:close/>
              </a:path>
            </a:pathLst>
          </a:custGeom>
          <a:solidFill>
            <a:schemeClr val="dk1">
              <a:alpha val="84705"/>
            </a:schemeClr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0" name="Shape 270"/>
          <p:cNvSpPr/>
          <p:nvPr/>
        </p:nvSpPr>
        <p:spPr>
          <a:xfrm>
            <a:off x="0" y="5346694"/>
            <a:ext cx="7835438" cy="151130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35614" y="0"/>
                </a:lnTo>
                <a:lnTo>
                  <a:pt x="37820" y="0"/>
                </a:lnTo>
                <a:lnTo>
                  <a:pt x="38365" y="0"/>
                </a:lnTo>
                <a:lnTo>
                  <a:pt x="49508" y="0"/>
                </a:lnTo>
                <a:lnTo>
                  <a:pt x="63247" y="0"/>
                </a:lnTo>
                <a:lnTo>
                  <a:pt x="63247" y="201"/>
                </a:lnTo>
                <a:lnTo>
                  <a:pt x="67789" y="201"/>
                </a:lnTo>
                <a:lnTo>
                  <a:pt x="67789" y="0"/>
                </a:lnTo>
                <a:lnTo>
                  <a:pt x="120000" y="0"/>
                </a:lnTo>
                <a:lnTo>
                  <a:pt x="111986" y="119999"/>
                </a:lnTo>
                <a:lnTo>
                  <a:pt x="67789" y="119999"/>
                </a:lnTo>
                <a:lnTo>
                  <a:pt x="67789" y="119999"/>
                </a:lnTo>
                <a:lnTo>
                  <a:pt x="63247" y="119999"/>
                </a:lnTo>
                <a:lnTo>
                  <a:pt x="63247" y="120000"/>
                </a:lnTo>
                <a:lnTo>
                  <a:pt x="50930" y="120000"/>
                </a:lnTo>
                <a:lnTo>
                  <a:pt x="49619" y="120000"/>
                </a:lnTo>
                <a:lnTo>
                  <a:pt x="49508" y="120000"/>
                </a:lnTo>
                <a:lnTo>
                  <a:pt x="38365" y="120000"/>
                </a:lnTo>
                <a:lnTo>
                  <a:pt x="37820" y="120000"/>
                </a:lnTo>
                <a:lnTo>
                  <a:pt x="35614" y="120000"/>
                </a:lnTo>
                <a:lnTo>
                  <a:pt x="0" y="12000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1" name="Shape 271"/>
          <p:cNvSpPr txBox="1">
            <a:spLocks noGrp="1"/>
          </p:cNvSpPr>
          <p:nvPr>
            <p:ph type="title"/>
          </p:nvPr>
        </p:nvSpPr>
        <p:spPr>
          <a:xfrm>
            <a:off x="575430" y="5444835"/>
            <a:ext cx="6821738" cy="830231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en-US"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2.3.Schémas Proteus Robot</a:t>
            </a:r>
            <a:endParaRPr sz="35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14C9956C-7340-4E5C-8E8D-0110DE011C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481" y="39198"/>
            <a:ext cx="7860319" cy="5258426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 txBox="1">
            <a:spLocks noGrp="1"/>
          </p:cNvSpPr>
          <p:nvPr>
            <p:ph type="title"/>
          </p:nvPr>
        </p:nvSpPr>
        <p:spPr>
          <a:xfrm>
            <a:off x="491490" y="610182"/>
            <a:ext cx="3840085" cy="1692794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Calibri"/>
              <a:buNone/>
            </a:pPr>
            <a:r>
              <a:rPr lang="en-US" b="1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Partie</a:t>
            </a:r>
            <a:r>
              <a:rPr lang="en-US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b="1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commande</a:t>
            </a:r>
            <a:r>
              <a:rPr lang="en-US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des </a:t>
            </a:r>
            <a:r>
              <a:rPr lang="en-US" b="1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moteurs</a:t>
            </a:r>
            <a:r>
              <a:rPr lang="en-US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8" name="Shape 278"/>
          <p:cNvSpPr txBox="1">
            <a:spLocks noGrp="1"/>
          </p:cNvSpPr>
          <p:nvPr>
            <p:ph type="body" idx="1"/>
          </p:nvPr>
        </p:nvSpPr>
        <p:spPr>
          <a:xfrm>
            <a:off x="491490" y="2575034"/>
            <a:ext cx="3917646" cy="3462228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20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Permet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le 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déplacement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du robot</a:t>
            </a:r>
            <a:endParaRPr sz="2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9" name="Shape 279"/>
          <p:cNvSpPr txBox="1"/>
          <p:nvPr/>
        </p:nvSpPr>
        <p:spPr>
          <a:xfrm>
            <a:off x="491490" y="6309320"/>
            <a:ext cx="1872208" cy="36933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Paul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0" name="Shape 28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09136" y="2727004"/>
            <a:ext cx="4746352" cy="31582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Shape 150" descr="F:\Projet sin\image\post-4987-0-88127200-1507269963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19738" y="2504855"/>
            <a:ext cx="3195611" cy="2667137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Shape 151"/>
          <p:cNvSpPr/>
          <p:nvPr/>
        </p:nvSpPr>
        <p:spPr>
          <a:xfrm rot="10800000" flipH="1">
            <a:off x="0" y="0"/>
            <a:ext cx="5654922" cy="6858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20000" y="120000"/>
                </a:moveTo>
                <a:lnTo>
                  <a:pt x="0" y="120000"/>
                </a:lnTo>
                <a:lnTo>
                  <a:pt x="0" y="0"/>
                </a:lnTo>
                <a:lnTo>
                  <a:pt x="69450" y="0"/>
                </a:lnTo>
                <a:close/>
              </a:path>
            </a:pathLst>
          </a:custGeom>
          <a:solidFill>
            <a:srgbClr val="262626">
              <a:alpha val="69803"/>
            </a:srgbClr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Shape 152"/>
          <p:cNvSpPr/>
          <p:nvPr/>
        </p:nvSpPr>
        <p:spPr>
          <a:xfrm rot="10800000" flipH="1">
            <a:off x="0" y="0"/>
            <a:ext cx="5319738" cy="6858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20000" y="120000"/>
                </a:moveTo>
                <a:lnTo>
                  <a:pt x="0" y="120000"/>
                </a:lnTo>
                <a:lnTo>
                  <a:pt x="0" y="0"/>
                </a:lnTo>
                <a:lnTo>
                  <a:pt x="66265" y="0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Shape 153"/>
          <p:cNvSpPr txBox="1">
            <a:spLocks noGrp="1"/>
          </p:cNvSpPr>
          <p:nvPr>
            <p:ph type="title"/>
          </p:nvPr>
        </p:nvSpPr>
        <p:spPr>
          <a:xfrm>
            <a:off x="628649" y="365125"/>
            <a:ext cx="4147457" cy="1325563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US" sz="44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Sommaire</a:t>
            </a:r>
            <a:r>
              <a:rPr lang="en-US" sz="44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 dirty="0"/>
          </a:p>
        </p:txBody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628649" y="1825625"/>
            <a:ext cx="3096127" cy="3399518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rial"/>
              <a:buChar char="•"/>
            </a:pPr>
            <a:r>
              <a:rPr lang="fr-FR" sz="17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Introduction</a:t>
            </a:r>
            <a:endParaRPr lang="fr-FR" dirty="0"/>
          </a:p>
          <a:p>
            <a:pPr marL="342900" marR="0" lvl="0" indent="-342900" algn="l" rtl="0">
              <a:spcBef>
                <a:spcPts val="34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rial"/>
              <a:buChar char="•"/>
            </a:pPr>
            <a:r>
              <a:rPr lang="fr-FR" sz="17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Présentation générale</a:t>
            </a:r>
            <a:endParaRPr lang="fr-FR" dirty="0"/>
          </a:p>
          <a:p>
            <a:pPr marL="342900" marR="0" lvl="0" indent="-342900" algn="l" rtl="0">
              <a:spcBef>
                <a:spcPts val="34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rial"/>
              <a:buChar char="•"/>
            </a:pPr>
            <a:r>
              <a:rPr lang="fr-FR" sz="17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Télécommande </a:t>
            </a:r>
            <a:endParaRPr lang="fr-FR" dirty="0"/>
          </a:p>
          <a:p>
            <a:pPr marL="342900" marR="0" lvl="0" indent="-342900" algn="l" rtl="0">
              <a:spcBef>
                <a:spcPts val="34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rial"/>
              <a:buChar char="•"/>
            </a:pPr>
            <a:r>
              <a:rPr lang="fr-FR" sz="17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Commande des moteurs </a:t>
            </a:r>
            <a:endParaRPr lang="fr-FR" sz="1700" dirty="0">
              <a:solidFill>
                <a:schemeClr val="lt1"/>
              </a:solidFill>
            </a:endParaRPr>
          </a:p>
          <a:p>
            <a:pPr marL="342900" marR="0" lvl="0" indent="-342900" algn="l" rtl="0">
              <a:spcBef>
                <a:spcPts val="34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rial"/>
              <a:buChar char="•"/>
            </a:pPr>
            <a:r>
              <a:rPr lang="fr-FR" sz="1700" dirty="0">
                <a:solidFill>
                  <a:schemeClr val="lt1"/>
                </a:solidFill>
              </a:rPr>
              <a:t>Capteur de température et module Bluetooth</a:t>
            </a:r>
            <a:endParaRPr lang="fr-FR" dirty="0"/>
          </a:p>
          <a:p>
            <a:pPr marL="342900" marR="0" lvl="0" indent="-342900" algn="l" rtl="0">
              <a:spcBef>
                <a:spcPts val="34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rial"/>
              <a:buChar char="•"/>
            </a:pPr>
            <a:r>
              <a:rPr lang="fr-FR" sz="17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Capteur à ultrason</a:t>
            </a:r>
          </a:p>
          <a:p>
            <a:pPr marL="342900" marR="0" lvl="0" indent="-342900" algn="l" rtl="0">
              <a:spcBef>
                <a:spcPts val="34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rial"/>
              <a:buNone/>
            </a:pPr>
            <a:r>
              <a:rPr lang="fr-FR" sz="17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lang="fr-FR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36CD40C7-527D-40DA-88CD-4BA74EAC36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354" y="489918"/>
            <a:ext cx="5914730" cy="4441661"/>
          </a:xfrm>
          <a:prstGeom prst="rect">
            <a:avLst/>
          </a:prstGeom>
        </p:spPr>
      </p:pic>
      <p:sp>
        <p:nvSpPr>
          <p:cNvPr id="344" name="Shape 344"/>
          <p:cNvSpPr/>
          <p:nvPr/>
        </p:nvSpPr>
        <p:spPr>
          <a:xfrm>
            <a:off x="7397168" y="5346700"/>
            <a:ext cx="1746832" cy="1511301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35942" y="0"/>
                </a:moveTo>
                <a:lnTo>
                  <a:pt x="120000" y="0"/>
                </a:lnTo>
                <a:lnTo>
                  <a:pt x="120000" y="119999"/>
                </a:lnTo>
                <a:lnTo>
                  <a:pt x="0" y="119999"/>
                </a:lnTo>
                <a:close/>
              </a:path>
            </a:pathLst>
          </a:custGeom>
          <a:solidFill>
            <a:schemeClr val="dk1">
              <a:alpha val="84705"/>
            </a:schemeClr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5" name="Shape 345"/>
          <p:cNvSpPr/>
          <p:nvPr/>
        </p:nvSpPr>
        <p:spPr>
          <a:xfrm>
            <a:off x="0" y="5346694"/>
            <a:ext cx="7835438" cy="151130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35614" y="0"/>
                </a:lnTo>
                <a:lnTo>
                  <a:pt x="37820" y="0"/>
                </a:lnTo>
                <a:lnTo>
                  <a:pt x="38365" y="0"/>
                </a:lnTo>
                <a:lnTo>
                  <a:pt x="49508" y="0"/>
                </a:lnTo>
                <a:lnTo>
                  <a:pt x="63247" y="0"/>
                </a:lnTo>
                <a:lnTo>
                  <a:pt x="63247" y="201"/>
                </a:lnTo>
                <a:lnTo>
                  <a:pt x="67789" y="201"/>
                </a:lnTo>
                <a:lnTo>
                  <a:pt x="67789" y="0"/>
                </a:lnTo>
                <a:lnTo>
                  <a:pt x="120000" y="0"/>
                </a:lnTo>
                <a:lnTo>
                  <a:pt x="111986" y="119999"/>
                </a:lnTo>
                <a:lnTo>
                  <a:pt x="67789" y="119999"/>
                </a:lnTo>
                <a:lnTo>
                  <a:pt x="67789" y="119999"/>
                </a:lnTo>
                <a:lnTo>
                  <a:pt x="63247" y="119999"/>
                </a:lnTo>
                <a:lnTo>
                  <a:pt x="63247" y="120000"/>
                </a:lnTo>
                <a:lnTo>
                  <a:pt x="50930" y="120000"/>
                </a:lnTo>
                <a:lnTo>
                  <a:pt x="49619" y="120000"/>
                </a:lnTo>
                <a:lnTo>
                  <a:pt x="49508" y="120000"/>
                </a:lnTo>
                <a:lnTo>
                  <a:pt x="38365" y="120000"/>
                </a:lnTo>
                <a:lnTo>
                  <a:pt x="37820" y="120000"/>
                </a:lnTo>
                <a:lnTo>
                  <a:pt x="35614" y="120000"/>
                </a:lnTo>
                <a:lnTo>
                  <a:pt x="0" y="12000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6" name="Shape 346"/>
          <p:cNvSpPr txBox="1">
            <a:spLocks noGrp="1"/>
          </p:cNvSpPr>
          <p:nvPr>
            <p:ph type="title"/>
          </p:nvPr>
        </p:nvSpPr>
        <p:spPr>
          <a:xfrm>
            <a:off x="556682" y="5612654"/>
            <a:ext cx="6821738" cy="830231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Montage électronique</a:t>
            </a:r>
            <a:endParaRPr sz="27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214A0C7D-C09C-48C3-8198-A98433C46BC6}"/>
              </a:ext>
            </a:extLst>
          </p:cNvPr>
          <p:cNvGrpSpPr/>
          <p:nvPr/>
        </p:nvGrpSpPr>
        <p:grpSpPr>
          <a:xfrm>
            <a:off x="1150698" y="766084"/>
            <a:ext cx="2857883" cy="2809487"/>
            <a:chOff x="-2083656" y="-2623661"/>
            <a:chExt cx="1832440" cy="2809487"/>
          </a:xfrm>
        </p:grpSpPr>
        <p:grpSp>
          <p:nvGrpSpPr>
            <p:cNvPr id="6" name="Groupe 5">
              <a:extLst>
                <a:ext uri="{FF2B5EF4-FFF2-40B4-BE49-F238E27FC236}">
                  <a16:creationId xmlns:a16="http://schemas.microsoft.com/office/drawing/2014/main" id="{24285127-FD80-4DF5-B8C5-09431AC08298}"/>
                </a:ext>
              </a:extLst>
            </p:cNvPr>
            <p:cNvGrpSpPr/>
            <p:nvPr/>
          </p:nvGrpSpPr>
          <p:grpSpPr>
            <a:xfrm>
              <a:off x="-2083656" y="-2623661"/>
              <a:ext cx="1832440" cy="2051007"/>
              <a:chOff x="-2083656" y="-2623661"/>
              <a:chExt cx="1832440" cy="2051007"/>
            </a:xfrm>
          </p:grpSpPr>
          <p:sp>
            <p:nvSpPr>
              <p:cNvPr id="8" name="Ellipse 7">
                <a:extLst>
                  <a:ext uri="{FF2B5EF4-FFF2-40B4-BE49-F238E27FC236}">
                    <a16:creationId xmlns:a16="http://schemas.microsoft.com/office/drawing/2014/main" id="{A445E618-4653-4345-AA4B-33BE7A2EC118}"/>
                  </a:ext>
                </a:extLst>
              </p:cNvPr>
              <p:cNvSpPr/>
              <p:nvPr/>
            </p:nvSpPr>
            <p:spPr>
              <a:xfrm>
                <a:off x="-2083656" y="-2198254"/>
                <a:ext cx="1832440" cy="1625600"/>
              </a:xfrm>
              <a:prstGeom prst="ellipse">
                <a:avLst/>
              </a:prstGeom>
              <a:noFill/>
              <a:ln w="2857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FB466C11-44DF-4726-AD01-DCADC9E8519F}"/>
                  </a:ext>
                </a:extLst>
              </p:cNvPr>
              <p:cNvSpPr txBox="1"/>
              <p:nvPr/>
            </p:nvSpPr>
            <p:spPr>
              <a:xfrm>
                <a:off x="-1563417" y="-2623661"/>
                <a:ext cx="826578" cy="307777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r>
                  <a:rPr lang="fr-FR" dirty="0"/>
                  <a:t>2xMoteurs 9V</a:t>
                </a:r>
              </a:p>
            </p:txBody>
          </p:sp>
        </p:grp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D6A7496B-51B2-4838-8B3F-31F7D26739E5}"/>
                </a:ext>
              </a:extLst>
            </p:cNvPr>
            <p:cNvSpPr txBox="1"/>
            <p:nvPr/>
          </p:nvSpPr>
          <p:spPr>
            <a:xfrm>
              <a:off x="-1684896" y="-337394"/>
              <a:ext cx="918445" cy="52322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fr-FR" dirty="0" err="1"/>
                <a:t>Rélié</a:t>
              </a:r>
              <a:r>
                <a:rPr lang="fr-FR" dirty="0"/>
                <a:t> au port A et B du </a:t>
              </a:r>
              <a:r>
                <a:rPr lang="fr-FR" dirty="0" err="1"/>
                <a:t>shield</a:t>
              </a:r>
              <a:endParaRPr lang="fr-FR" dirty="0"/>
            </a:p>
          </p:txBody>
        </p:sp>
      </p:grp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823A9AA4-A710-49A5-B3AD-BDEBC5992D2A}"/>
              </a:ext>
            </a:extLst>
          </p:cNvPr>
          <p:cNvGrpSpPr/>
          <p:nvPr/>
        </p:nvGrpSpPr>
        <p:grpSpPr>
          <a:xfrm>
            <a:off x="4008581" y="599547"/>
            <a:ext cx="3495430" cy="2976023"/>
            <a:chOff x="-3061320" y="-2623661"/>
            <a:chExt cx="2241227" cy="2976023"/>
          </a:xfrm>
        </p:grpSpPr>
        <p:sp>
          <p:nvSpPr>
            <p:cNvPr id="16" name="Ellipse 15">
              <a:extLst>
                <a:ext uri="{FF2B5EF4-FFF2-40B4-BE49-F238E27FC236}">
                  <a16:creationId xmlns:a16="http://schemas.microsoft.com/office/drawing/2014/main" id="{C6323AC8-9DF3-431B-A98F-EAD488DA10F1}"/>
                </a:ext>
              </a:extLst>
            </p:cNvPr>
            <p:cNvSpPr/>
            <p:nvPr/>
          </p:nvSpPr>
          <p:spPr>
            <a:xfrm>
              <a:off x="-3061320" y="-2446833"/>
              <a:ext cx="1610850" cy="2799195"/>
            </a:xfrm>
            <a:prstGeom prst="ellipse">
              <a:avLst/>
            </a:prstGeom>
            <a:noFill/>
            <a:ln w="2857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" name="ZoneTexte 16">
              <a:extLst>
                <a:ext uri="{FF2B5EF4-FFF2-40B4-BE49-F238E27FC236}">
                  <a16:creationId xmlns:a16="http://schemas.microsoft.com/office/drawing/2014/main" id="{E62D89F6-FA60-48BC-BF05-DAE051245204}"/>
                </a:ext>
              </a:extLst>
            </p:cNvPr>
            <p:cNvSpPr txBox="1"/>
            <p:nvPr/>
          </p:nvSpPr>
          <p:spPr>
            <a:xfrm>
              <a:off x="-1563417" y="-2623661"/>
              <a:ext cx="743324" cy="307777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fr-FR" dirty="0" err="1"/>
                <a:t>Motor</a:t>
              </a:r>
              <a:r>
                <a:rPr lang="fr-FR" dirty="0"/>
                <a:t> </a:t>
              </a:r>
              <a:r>
                <a:rPr lang="fr-FR" dirty="0" err="1"/>
                <a:t>shield</a:t>
              </a:r>
              <a:endParaRPr lang="fr-FR" dirty="0"/>
            </a:p>
          </p:txBody>
        </p:sp>
      </p:grpSp>
    </p:spTree>
    <p:extLst>
      <p:ext uri="{BB962C8B-B14F-4D97-AF65-F5344CB8AC3E}">
        <p14:creationId xmlns:p14="http://schemas.microsoft.com/office/powerpoint/2010/main" val="2784422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1CB697B6-88AE-4DCB-AACF-E039C50DDD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036" y="41296"/>
            <a:ext cx="8211127" cy="5213328"/>
          </a:xfrm>
          <a:prstGeom prst="rect">
            <a:avLst/>
          </a:prstGeom>
        </p:spPr>
      </p:pic>
      <p:sp>
        <p:nvSpPr>
          <p:cNvPr id="344" name="Shape 344"/>
          <p:cNvSpPr/>
          <p:nvPr/>
        </p:nvSpPr>
        <p:spPr>
          <a:xfrm>
            <a:off x="7397168" y="5346700"/>
            <a:ext cx="1746832" cy="1511301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35942" y="0"/>
                </a:moveTo>
                <a:lnTo>
                  <a:pt x="120000" y="0"/>
                </a:lnTo>
                <a:lnTo>
                  <a:pt x="120000" y="119999"/>
                </a:lnTo>
                <a:lnTo>
                  <a:pt x="0" y="119999"/>
                </a:lnTo>
                <a:close/>
              </a:path>
            </a:pathLst>
          </a:custGeom>
          <a:solidFill>
            <a:schemeClr val="dk1">
              <a:alpha val="84705"/>
            </a:schemeClr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5" name="Shape 345"/>
          <p:cNvSpPr/>
          <p:nvPr/>
        </p:nvSpPr>
        <p:spPr>
          <a:xfrm>
            <a:off x="0" y="5346694"/>
            <a:ext cx="7835438" cy="151130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35614" y="0"/>
                </a:lnTo>
                <a:lnTo>
                  <a:pt x="37820" y="0"/>
                </a:lnTo>
                <a:lnTo>
                  <a:pt x="38365" y="0"/>
                </a:lnTo>
                <a:lnTo>
                  <a:pt x="49508" y="0"/>
                </a:lnTo>
                <a:lnTo>
                  <a:pt x="63247" y="0"/>
                </a:lnTo>
                <a:lnTo>
                  <a:pt x="63247" y="201"/>
                </a:lnTo>
                <a:lnTo>
                  <a:pt x="67789" y="201"/>
                </a:lnTo>
                <a:lnTo>
                  <a:pt x="67789" y="0"/>
                </a:lnTo>
                <a:lnTo>
                  <a:pt x="120000" y="0"/>
                </a:lnTo>
                <a:lnTo>
                  <a:pt x="111986" y="119999"/>
                </a:lnTo>
                <a:lnTo>
                  <a:pt x="67789" y="119999"/>
                </a:lnTo>
                <a:lnTo>
                  <a:pt x="67789" y="119999"/>
                </a:lnTo>
                <a:lnTo>
                  <a:pt x="63247" y="119999"/>
                </a:lnTo>
                <a:lnTo>
                  <a:pt x="63247" y="120000"/>
                </a:lnTo>
                <a:lnTo>
                  <a:pt x="50930" y="120000"/>
                </a:lnTo>
                <a:lnTo>
                  <a:pt x="49619" y="120000"/>
                </a:lnTo>
                <a:lnTo>
                  <a:pt x="49508" y="120000"/>
                </a:lnTo>
                <a:lnTo>
                  <a:pt x="38365" y="120000"/>
                </a:lnTo>
                <a:lnTo>
                  <a:pt x="37820" y="120000"/>
                </a:lnTo>
                <a:lnTo>
                  <a:pt x="35614" y="120000"/>
                </a:lnTo>
                <a:lnTo>
                  <a:pt x="0" y="12000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6" name="Shape 346"/>
          <p:cNvSpPr txBox="1">
            <a:spLocks noGrp="1"/>
          </p:cNvSpPr>
          <p:nvPr>
            <p:ph type="title"/>
          </p:nvPr>
        </p:nvSpPr>
        <p:spPr>
          <a:xfrm>
            <a:off x="556682" y="5612654"/>
            <a:ext cx="6821738" cy="830231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Montage électronique</a:t>
            </a:r>
            <a:endParaRPr sz="27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214A0C7D-C09C-48C3-8198-A98433C46BC6}"/>
              </a:ext>
            </a:extLst>
          </p:cNvPr>
          <p:cNvGrpSpPr/>
          <p:nvPr/>
        </p:nvGrpSpPr>
        <p:grpSpPr>
          <a:xfrm>
            <a:off x="101982" y="292037"/>
            <a:ext cx="8976597" cy="4344618"/>
            <a:chOff x="-2756080" y="-3097708"/>
            <a:chExt cx="5755685" cy="4344618"/>
          </a:xfrm>
        </p:grpSpPr>
        <p:grpSp>
          <p:nvGrpSpPr>
            <p:cNvPr id="6" name="Groupe 5">
              <a:extLst>
                <a:ext uri="{FF2B5EF4-FFF2-40B4-BE49-F238E27FC236}">
                  <a16:creationId xmlns:a16="http://schemas.microsoft.com/office/drawing/2014/main" id="{24285127-FD80-4DF5-B8C5-09431AC08298}"/>
                </a:ext>
              </a:extLst>
            </p:cNvPr>
            <p:cNvGrpSpPr/>
            <p:nvPr/>
          </p:nvGrpSpPr>
          <p:grpSpPr>
            <a:xfrm>
              <a:off x="-2756080" y="-2469774"/>
              <a:ext cx="2504864" cy="3716684"/>
              <a:chOff x="-2756080" y="-2469774"/>
              <a:chExt cx="2504864" cy="3716684"/>
            </a:xfrm>
          </p:grpSpPr>
          <p:sp>
            <p:nvSpPr>
              <p:cNvPr id="8" name="Ellipse 7">
                <a:extLst>
                  <a:ext uri="{FF2B5EF4-FFF2-40B4-BE49-F238E27FC236}">
                    <a16:creationId xmlns:a16="http://schemas.microsoft.com/office/drawing/2014/main" id="{A445E618-4653-4345-AA4B-33BE7A2EC118}"/>
                  </a:ext>
                </a:extLst>
              </p:cNvPr>
              <p:cNvSpPr/>
              <p:nvPr/>
            </p:nvSpPr>
            <p:spPr>
              <a:xfrm>
                <a:off x="-2560891" y="-2315884"/>
                <a:ext cx="2309675" cy="3562794"/>
              </a:xfrm>
              <a:prstGeom prst="ellipse">
                <a:avLst/>
              </a:prstGeom>
              <a:noFill/>
              <a:ln w="2857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FB466C11-44DF-4726-AD01-DCADC9E8519F}"/>
                  </a:ext>
                </a:extLst>
              </p:cNvPr>
              <p:cNvSpPr txBox="1"/>
              <p:nvPr/>
            </p:nvSpPr>
            <p:spPr>
              <a:xfrm>
                <a:off x="-2756080" y="-2469774"/>
                <a:ext cx="743324" cy="307777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r>
                  <a:rPr lang="fr-FR" dirty="0" err="1"/>
                  <a:t>Motor</a:t>
                </a:r>
                <a:r>
                  <a:rPr lang="fr-FR" dirty="0"/>
                  <a:t> </a:t>
                </a:r>
                <a:r>
                  <a:rPr lang="fr-FR" dirty="0" err="1"/>
                  <a:t>shield</a:t>
                </a:r>
                <a:endParaRPr lang="fr-FR" dirty="0"/>
              </a:p>
            </p:txBody>
          </p:sp>
        </p:grp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D6A7496B-51B2-4838-8B3F-31F7D26739E5}"/>
                </a:ext>
              </a:extLst>
            </p:cNvPr>
            <p:cNvSpPr txBox="1"/>
            <p:nvPr/>
          </p:nvSpPr>
          <p:spPr>
            <a:xfrm>
              <a:off x="2081160" y="-3097708"/>
              <a:ext cx="918445" cy="375487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2">
                      <a:lumMod val="60000"/>
                      <a:lumOff val="40000"/>
                    </a:schemeClr>
                  </a:solidFill>
                </a:rPr>
                <a:t>Direction Moteur A : D12</a:t>
              </a:r>
            </a:p>
            <a:p>
              <a:endParaRPr lang="fr-FR" dirty="0"/>
            </a:p>
            <a:p>
              <a:r>
                <a:rPr lang="fr-FR" dirty="0">
                  <a:solidFill>
                    <a:schemeClr val="bg2">
                      <a:lumMod val="60000"/>
                      <a:lumOff val="40000"/>
                    </a:schemeClr>
                  </a:solidFill>
                </a:rPr>
                <a:t>Direction Moteur B: D13</a:t>
              </a:r>
            </a:p>
            <a:p>
              <a:endParaRPr lang="fr-FR" dirty="0"/>
            </a:p>
            <a:p>
              <a:r>
                <a:rPr lang="fr-FR" dirty="0">
                  <a:solidFill>
                    <a:srgbClr val="00B050"/>
                  </a:solidFill>
                </a:rPr>
                <a:t>Modulation Moteur A: D3</a:t>
              </a:r>
            </a:p>
            <a:p>
              <a:endParaRPr lang="fr-FR" dirty="0">
                <a:solidFill>
                  <a:srgbClr val="00B050"/>
                </a:solidFill>
              </a:endParaRPr>
            </a:p>
            <a:p>
              <a:r>
                <a:rPr lang="fr-FR" dirty="0">
                  <a:solidFill>
                    <a:srgbClr val="00B050"/>
                  </a:solidFill>
                </a:rPr>
                <a:t>Modulation Moteur B: D11</a:t>
              </a:r>
            </a:p>
            <a:p>
              <a:endParaRPr lang="fr-FR" dirty="0"/>
            </a:p>
            <a:p>
              <a:r>
                <a:rPr lang="fr-FR" dirty="0">
                  <a:solidFill>
                    <a:srgbClr val="FFC000"/>
                  </a:solidFill>
                </a:rPr>
                <a:t>Frein Moteur A: D9</a:t>
              </a:r>
            </a:p>
            <a:p>
              <a:endParaRPr lang="fr-FR" dirty="0">
                <a:solidFill>
                  <a:srgbClr val="FFC000"/>
                </a:solidFill>
              </a:endParaRPr>
            </a:p>
            <a:p>
              <a:r>
                <a:rPr lang="fr-FR" dirty="0">
                  <a:solidFill>
                    <a:srgbClr val="FFC000"/>
                  </a:solidFill>
                </a:rPr>
                <a:t>Frein Moteur B: D8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23998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/>
          <p:nvPr/>
        </p:nvSpPr>
        <p:spPr>
          <a:xfrm>
            <a:off x="7397168" y="5346700"/>
            <a:ext cx="1746832" cy="1511301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35942" y="0"/>
                </a:moveTo>
                <a:lnTo>
                  <a:pt x="120000" y="0"/>
                </a:lnTo>
                <a:lnTo>
                  <a:pt x="120000" y="119999"/>
                </a:lnTo>
                <a:lnTo>
                  <a:pt x="0" y="119999"/>
                </a:lnTo>
                <a:close/>
              </a:path>
            </a:pathLst>
          </a:custGeom>
          <a:solidFill>
            <a:schemeClr val="dk1">
              <a:alpha val="84705"/>
            </a:schemeClr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7" name="Shape 287"/>
          <p:cNvSpPr/>
          <p:nvPr/>
        </p:nvSpPr>
        <p:spPr>
          <a:xfrm>
            <a:off x="0" y="5346694"/>
            <a:ext cx="7835438" cy="151130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35614" y="0"/>
                </a:lnTo>
                <a:lnTo>
                  <a:pt x="37820" y="0"/>
                </a:lnTo>
                <a:lnTo>
                  <a:pt x="38365" y="0"/>
                </a:lnTo>
                <a:lnTo>
                  <a:pt x="49508" y="0"/>
                </a:lnTo>
                <a:lnTo>
                  <a:pt x="63247" y="0"/>
                </a:lnTo>
                <a:lnTo>
                  <a:pt x="63247" y="201"/>
                </a:lnTo>
                <a:lnTo>
                  <a:pt x="67789" y="201"/>
                </a:lnTo>
                <a:lnTo>
                  <a:pt x="67789" y="0"/>
                </a:lnTo>
                <a:lnTo>
                  <a:pt x="120000" y="0"/>
                </a:lnTo>
                <a:lnTo>
                  <a:pt x="111986" y="119999"/>
                </a:lnTo>
                <a:lnTo>
                  <a:pt x="67789" y="119999"/>
                </a:lnTo>
                <a:lnTo>
                  <a:pt x="67789" y="119999"/>
                </a:lnTo>
                <a:lnTo>
                  <a:pt x="63247" y="119999"/>
                </a:lnTo>
                <a:lnTo>
                  <a:pt x="63247" y="120000"/>
                </a:lnTo>
                <a:lnTo>
                  <a:pt x="50930" y="120000"/>
                </a:lnTo>
                <a:lnTo>
                  <a:pt x="49619" y="120000"/>
                </a:lnTo>
                <a:lnTo>
                  <a:pt x="49508" y="120000"/>
                </a:lnTo>
                <a:lnTo>
                  <a:pt x="38365" y="120000"/>
                </a:lnTo>
                <a:lnTo>
                  <a:pt x="37820" y="120000"/>
                </a:lnTo>
                <a:lnTo>
                  <a:pt x="35614" y="120000"/>
                </a:lnTo>
                <a:lnTo>
                  <a:pt x="0" y="12000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Shape 288"/>
          <p:cNvSpPr txBox="1">
            <a:spLocks noGrp="1"/>
          </p:cNvSpPr>
          <p:nvPr>
            <p:ph type="title"/>
          </p:nvPr>
        </p:nvSpPr>
        <p:spPr>
          <a:xfrm>
            <a:off x="575430" y="5444835"/>
            <a:ext cx="6821738" cy="830231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libri"/>
              <a:buNone/>
            </a:pPr>
            <a:r>
              <a:rPr lang="en-US" sz="3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 shield Moteur </a:t>
            </a:r>
            <a:endParaRPr sz="35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289" name="Shape 289"/>
          <p:cNvGraphicFramePr/>
          <p:nvPr/>
        </p:nvGraphicFramePr>
        <p:xfrm>
          <a:off x="4186357" y="3068960"/>
          <a:ext cx="3857625" cy="515747"/>
        </p:xfrm>
        <a:graphic>
          <a:graphicData uri="http://schemas.openxmlformats.org/drawingml/2006/table">
            <a:tbl>
              <a:tblPr>
                <a:noFill/>
                <a:tableStyleId>{CB2B2D89-6905-4339-8E0F-452DAECB59A9}</a:tableStyleId>
              </a:tblPr>
              <a:tblGrid>
                <a:gridCol w="232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8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524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41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/>
                        <a:t>Tension par moteur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41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/>
                        <a:t>Avec une alimentation extérieur </a:t>
                      </a:r>
                      <a:endParaRPr sz="12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41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2A 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41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4A</a:t>
                      </a:r>
                      <a:endParaRPr sz="120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290" name="Shape 29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5430" y="1437563"/>
            <a:ext cx="3089796" cy="2638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Shape 296"/>
          <p:cNvSpPr/>
          <p:nvPr/>
        </p:nvSpPr>
        <p:spPr>
          <a:xfrm>
            <a:off x="7397168" y="5346700"/>
            <a:ext cx="1746832" cy="1511301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35942" y="0"/>
                </a:moveTo>
                <a:lnTo>
                  <a:pt x="120000" y="0"/>
                </a:lnTo>
                <a:lnTo>
                  <a:pt x="120000" y="119999"/>
                </a:lnTo>
                <a:lnTo>
                  <a:pt x="0" y="119999"/>
                </a:lnTo>
                <a:close/>
              </a:path>
            </a:pathLst>
          </a:custGeom>
          <a:solidFill>
            <a:schemeClr val="dk1">
              <a:alpha val="84705"/>
            </a:schemeClr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7" name="Shape 297"/>
          <p:cNvSpPr/>
          <p:nvPr/>
        </p:nvSpPr>
        <p:spPr>
          <a:xfrm>
            <a:off x="0" y="5346694"/>
            <a:ext cx="7835438" cy="151130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35614" y="0"/>
                </a:lnTo>
                <a:lnTo>
                  <a:pt x="37820" y="0"/>
                </a:lnTo>
                <a:lnTo>
                  <a:pt x="38365" y="0"/>
                </a:lnTo>
                <a:lnTo>
                  <a:pt x="49508" y="0"/>
                </a:lnTo>
                <a:lnTo>
                  <a:pt x="63247" y="0"/>
                </a:lnTo>
                <a:lnTo>
                  <a:pt x="63247" y="201"/>
                </a:lnTo>
                <a:lnTo>
                  <a:pt x="67789" y="201"/>
                </a:lnTo>
                <a:lnTo>
                  <a:pt x="67789" y="0"/>
                </a:lnTo>
                <a:lnTo>
                  <a:pt x="120000" y="0"/>
                </a:lnTo>
                <a:lnTo>
                  <a:pt x="111986" y="119999"/>
                </a:lnTo>
                <a:lnTo>
                  <a:pt x="67789" y="119999"/>
                </a:lnTo>
                <a:lnTo>
                  <a:pt x="67789" y="119999"/>
                </a:lnTo>
                <a:lnTo>
                  <a:pt x="63247" y="119999"/>
                </a:lnTo>
                <a:lnTo>
                  <a:pt x="63247" y="120000"/>
                </a:lnTo>
                <a:lnTo>
                  <a:pt x="50930" y="120000"/>
                </a:lnTo>
                <a:lnTo>
                  <a:pt x="49619" y="120000"/>
                </a:lnTo>
                <a:lnTo>
                  <a:pt x="49508" y="120000"/>
                </a:lnTo>
                <a:lnTo>
                  <a:pt x="38365" y="120000"/>
                </a:lnTo>
                <a:lnTo>
                  <a:pt x="37820" y="120000"/>
                </a:lnTo>
                <a:lnTo>
                  <a:pt x="35614" y="120000"/>
                </a:lnTo>
                <a:lnTo>
                  <a:pt x="0" y="12000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" name="Shape 298"/>
          <p:cNvSpPr txBox="1">
            <a:spLocks noGrp="1"/>
          </p:cNvSpPr>
          <p:nvPr>
            <p:ph type="title"/>
          </p:nvPr>
        </p:nvSpPr>
        <p:spPr>
          <a:xfrm>
            <a:off x="575430" y="5445224"/>
            <a:ext cx="6821738" cy="830231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libri"/>
              <a:buNone/>
            </a:pPr>
            <a:r>
              <a:rPr lang="en-US" sz="35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Le </a:t>
            </a:r>
            <a:r>
              <a:rPr lang="en-US" sz="35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moteur</a:t>
            </a:r>
            <a:r>
              <a:rPr lang="en-US" sz="35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à courant </a:t>
            </a:r>
            <a:r>
              <a:rPr lang="en-US" sz="35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continu</a:t>
            </a:r>
            <a:endParaRPr sz="35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9" name="Shape 29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19672" y="1772816"/>
            <a:ext cx="2160240" cy="2009962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Shape 300"/>
          <p:cNvSpPr txBox="1"/>
          <p:nvPr/>
        </p:nvSpPr>
        <p:spPr>
          <a:xfrm>
            <a:off x="5184035" y="2454631"/>
            <a:ext cx="2670155" cy="646331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 stator (partie statique)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 rotor  (partie rotative)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Shape 306"/>
          <p:cNvSpPr/>
          <p:nvPr/>
        </p:nvSpPr>
        <p:spPr>
          <a:xfrm>
            <a:off x="7397168" y="5346700"/>
            <a:ext cx="1746832" cy="1511301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35942" y="0"/>
                </a:moveTo>
                <a:lnTo>
                  <a:pt x="120000" y="0"/>
                </a:lnTo>
                <a:lnTo>
                  <a:pt x="120000" y="119999"/>
                </a:lnTo>
                <a:lnTo>
                  <a:pt x="0" y="119999"/>
                </a:lnTo>
                <a:close/>
              </a:path>
            </a:pathLst>
          </a:custGeom>
          <a:solidFill>
            <a:schemeClr val="dk1">
              <a:alpha val="84705"/>
            </a:schemeClr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7" name="Shape 307"/>
          <p:cNvSpPr/>
          <p:nvPr/>
        </p:nvSpPr>
        <p:spPr>
          <a:xfrm>
            <a:off x="0" y="5346694"/>
            <a:ext cx="7835438" cy="151130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35614" y="0"/>
                </a:lnTo>
                <a:lnTo>
                  <a:pt x="37820" y="0"/>
                </a:lnTo>
                <a:lnTo>
                  <a:pt x="38365" y="0"/>
                </a:lnTo>
                <a:lnTo>
                  <a:pt x="49508" y="0"/>
                </a:lnTo>
                <a:lnTo>
                  <a:pt x="63247" y="0"/>
                </a:lnTo>
                <a:lnTo>
                  <a:pt x="63247" y="201"/>
                </a:lnTo>
                <a:lnTo>
                  <a:pt x="67789" y="201"/>
                </a:lnTo>
                <a:lnTo>
                  <a:pt x="67789" y="0"/>
                </a:lnTo>
                <a:lnTo>
                  <a:pt x="120000" y="0"/>
                </a:lnTo>
                <a:lnTo>
                  <a:pt x="111986" y="119999"/>
                </a:lnTo>
                <a:lnTo>
                  <a:pt x="67789" y="119999"/>
                </a:lnTo>
                <a:lnTo>
                  <a:pt x="67789" y="119999"/>
                </a:lnTo>
                <a:lnTo>
                  <a:pt x="63247" y="119999"/>
                </a:lnTo>
                <a:lnTo>
                  <a:pt x="63247" y="120000"/>
                </a:lnTo>
                <a:lnTo>
                  <a:pt x="50930" y="120000"/>
                </a:lnTo>
                <a:lnTo>
                  <a:pt x="49619" y="120000"/>
                </a:lnTo>
                <a:lnTo>
                  <a:pt x="49508" y="120000"/>
                </a:lnTo>
                <a:lnTo>
                  <a:pt x="38365" y="120000"/>
                </a:lnTo>
                <a:lnTo>
                  <a:pt x="37820" y="120000"/>
                </a:lnTo>
                <a:lnTo>
                  <a:pt x="35614" y="120000"/>
                </a:lnTo>
                <a:lnTo>
                  <a:pt x="0" y="12000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Shape 308"/>
          <p:cNvSpPr txBox="1">
            <a:spLocks noGrp="1"/>
          </p:cNvSpPr>
          <p:nvPr>
            <p:ph type="title"/>
          </p:nvPr>
        </p:nvSpPr>
        <p:spPr>
          <a:xfrm>
            <a:off x="575430" y="5444835"/>
            <a:ext cx="6821738" cy="830231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libri"/>
              <a:buNone/>
            </a:pPr>
            <a:r>
              <a:rPr lang="en-US" sz="3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L298P</a:t>
            </a:r>
            <a:endParaRPr sz="35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9" name="Shape 309"/>
          <p:cNvSpPr/>
          <p:nvPr/>
        </p:nvSpPr>
        <p:spPr>
          <a:xfrm>
            <a:off x="3491880" y="980728"/>
            <a:ext cx="2196370" cy="40011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Contrôleur moteur </a:t>
            </a:r>
            <a:endParaRPr sz="20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0" name="Shape 3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3568" y="980728"/>
            <a:ext cx="2304256" cy="2260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Shape 3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35214" y="2852936"/>
            <a:ext cx="3512701" cy="17929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/>
          <p:nvPr/>
        </p:nvSpPr>
        <p:spPr>
          <a:xfrm>
            <a:off x="7397168" y="5346700"/>
            <a:ext cx="1746832" cy="1511301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35942" y="0"/>
                </a:moveTo>
                <a:lnTo>
                  <a:pt x="120000" y="0"/>
                </a:lnTo>
                <a:lnTo>
                  <a:pt x="120000" y="119999"/>
                </a:lnTo>
                <a:lnTo>
                  <a:pt x="0" y="119999"/>
                </a:lnTo>
                <a:close/>
              </a:path>
            </a:pathLst>
          </a:custGeom>
          <a:solidFill>
            <a:schemeClr val="dk1">
              <a:alpha val="84705"/>
            </a:schemeClr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8" name="Shape 318"/>
          <p:cNvSpPr/>
          <p:nvPr/>
        </p:nvSpPr>
        <p:spPr>
          <a:xfrm>
            <a:off x="0" y="5346694"/>
            <a:ext cx="7835438" cy="151130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35614" y="0"/>
                </a:lnTo>
                <a:lnTo>
                  <a:pt x="37820" y="0"/>
                </a:lnTo>
                <a:lnTo>
                  <a:pt x="38365" y="0"/>
                </a:lnTo>
                <a:lnTo>
                  <a:pt x="49508" y="0"/>
                </a:lnTo>
                <a:lnTo>
                  <a:pt x="63247" y="0"/>
                </a:lnTo>
                <a:lnTo>
                  <a:pt x="63247" y="201"/>
                </a:lnTo>
                <a:lnTo>
                  <a:pt x="67789" y="201"/>
                </a:lnTo>
                <a:lnTo>
                  <a:pt x="67789" y="0"/>
                </a:lnTo>
                <a:lnTo>
                  <a:pt x="120000" y="0"/>
                </a:lnTo>
                <a:lnTo>
                  <a:pt x="111986" y="119999"/>
                </a:lnTo>
                <a:lnTo>
                  <a:pt x="67789" y="119999"/>
                </a:lnTo>
                <a:lnTo>
                  <a:pt x="67789" y="119999"/>
                </a:lnTo>
                <a:lnTo>
                  <a:pt x="63247" y="119999"/>
                </a:lnTo>
                <a:lnTo>
                  <a:pt x="63247" y="120000"/>
                </a:lnTo>
                <a:lnTo>
                  <a:pt x="50930" y="120000"/>
                </a:lnTo>
                <a:lnTo>
                  <a:pt x="49619" y="120000"/>
                </a:lnTo>
                <a:lnTo>
                  <a:pt x="49508" y="120000"/>
                </a:lnTo>
                <a:lnTo>
                  <a:pt x="38365" y="120000"/>
                </a:lnTo>
                <a:lnTo>
                  <a:pt x="37820" y="120000"/>
                </a:lnTo>
                <a:lnTo>
                  <a:pt x="35614" y="120000"/>
                </a:lnTo>
                <a:lnTo>
                  <a:pt x="0" y="12000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9" name="Shape 319"/>
          <p:cNvSpPr txBox="1">
            <a:spLocks noGrp="1"/>
          </p:cNvSpPr>
          <p:nvPr>
            <p:ph type="title"/>
          </p:nvPr>
        </p:nvSpPr>
        <p:spPr>
          <a:xfrm>
            <a:off x="575430" y="5444835"/>
            <a:ext cx="6821738" cy="830231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libri"/>
              <a:buNone/>
            </a:pPr>
            <a:r>
              <a:rPr lang="en-US" sz="3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Le Pont en H</a:t>
            </a:r>
            <a:endParaRPr sz="35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0" name="Shape 3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07704" y="1052736"/>
            <a:ext cx="5032605" cy="31140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hape 326"/>
          <p:cNvSpPr/>
          <p:nvPr/>
        </p:nvSpPr>
        <p:spPr>
          <a:xfrm>
            <a:off x="7397168" y="5346700"/>
            <a:ext cx="1746832" cy="1511301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35942" y="0"/>
                </a:moveTo>
                <a:lnTo>
                  <a:pt x="120000" y="0"/>
                </a:lnTo>
                <a:lnTo>
                  <a:pt x="120000" y="119999"/>
                </a:lnTo>
                <a:lnTo>
                  <a:pt x="0" y="119999"/>
                </a:lnTo>
                <a:close/>
              </a:path>
            </a:pathLst>
          </a:custGeom>
          <a:solidFill>
            <a:schemeClr val="dk1">
              <a:alpha val="84705"/>
            </a:schemeClr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7" name="Shape 327"/>
          <p:cNvSpPr/>
          <p:nvPr/>
        </p:nvSpPr>
        <p:spPr>
          <a:xfrm>
            <a:off x="0" y="5346694"/>
            <a:ext cx="7835438" cy="151130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35614" y="0"/>
                </a:lnTo>
                <a:lnTo>
                  <a:pt x="37820" y="0"/>
                </a:lnTo>
                <a:lnTo>
                  <a:pt x="38365" y="0"/>
                </a:lnTo>
                <a:lnTo>
                  <a:pt x="49508" y="0"/>
                </a:lnTo>
                <a:lnTo>
                  <a:pt x="63247" y="0"/>
                </a:lnTo>
                <a:lnTo>
                  <a:pt x="63247" y="201"/>
                </a:lnTo>
                <a:lnTo>
                  <a:pt x="67789" y="201"/>
                </a:lnTo>
                <a:lnTo>
                  <a:pt x="67789" y="0"/>
                </a:lnTo>
                <a:lnTo>
                  <a:pt x="120000" y="0"/>
                </a:lnTo>
                <a:lnTo>
                  <a:pt x="111986" y="119999"/>
                </a:lnTo>
                <a:lnTo>
                  <a:pt x="67789" y="119999"/>
                </a:lnTo>
                <a:lnTo>
                  <a:pt x="67789" y="119999"/>
                </a:lnTo>
                <a:lnTo>
                  <a:pt x="63247" y="119999"/>
                </a:lnTo>
                <a:lnTo>
                  <a:pt x="63247" y="120000"/>
                </a:lnTo>
                <a:lnTo>
                  <a:pt x="50930" y="120000"/>
                </a:lnTo>
                <a:lnTo>
                  <a:pt x="49619" y="120000"/>
                </a:lnTo>
                <a:lnTo>
                  <a:pt x="49508" y="120000"/>
                </a:lnTo>
                <a:lnTo>
                  <a:pt x="38365" y="120000"/>
                </a:lnTo>
                <a:lnTo>
                  <a:pt x="37820" y="120000"/>
                </a:lnTo>
                <a:lnTo>
                  <a:pt x="35614" y="120000"/>
                </a:lnTo>
                <a:lnTo>
                  <a:pt x="0" y="12000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8" name="Shape 328"/>
          <p:cNvSpPr txBox="1">
            <a:spLocks noGrp="1"/>
          </p:cNvSpPr>
          <p:nvPr>
            <p:ph type="title"/>
          </p:nvPr>
        </p:nvSpPr>
        <p:spPr>
          <a:xfrm>
            <a:off x="575430" y="5445224"/>
            <a:ext cx="6821738" cy="830231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libri"/>
              <a:buNone/>
            </a:pPr>
            <a:r>
              <a:rPr lang="en-US" sz="35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La résistance R</a:t>
            </a:r>
            <a:r>
              <a:rPr lang="en-US" sz="3500" b="0" i="0" u="none" strike="noStrike" cap="none" baseline="-25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</a:t>
            </a:r>
            <a:endParaRPr sz="3500" b="0" i="0" u="none" strike="noStrike" cap="none" baseline="-25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9" name="Shape 3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15816" y="980728"/>
            <a:ext cx="3038475" cy="2057400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Shape 330"/>
          <p:cNvSpPr txBox="1"/>
          <p:nvPr/>
        </p:nvSpPr>
        <p:spPr>
          <a:xfrm>
            <a:off x="3779912" y="3356992"/>
            <a:ext cx="1630808" cy="1015663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V = R * Imo</a:t>
            </a:r>
            <a:endParaRPr sz="20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C = k * i</a:t>
            </a:r>
            <a:endParaRPr sz="20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9637D595-44D1-466E-8F28-701682AAC26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667" t="902" r="13667" b="902"/>
          <a:stretch/>
        </p:blipFill>
        <p:spPr>
          <a:xfrm>
            <a:off x="4409136" y="-1"/>
            <a:ext cx="4734865" cy="6857997"/>
          </a:xfrm>
          <a:custGeom>
            <a:avLst/>
            <a:gdLst>
              <a:gd name="connsiteX0" fmla="*/ 65565 w 6313150"/>
              <a:gd name="connsiteY0" fmla="*/ 0 h 6857997"/>
              <a:gd name="connsiteX1" fmla="*/ 6313150 w 6313150"/>
              <a:gd name="connsiteY1" fmla="*/ 0 h 6857997"/>
              <a:gd name="connsiteX2" fmla="*/ 6313150 w 6313150"/>
              <a:gd name="connsiteY2" fmla="*/ 6857997 h 6857997"/>
              <a:gd name="connsiteX3" fmla="*/ 3293946 w 6313150"/>
              <a:gd name="connsiteY3" fmla="*/ 6857997 h 6857997"/>
              <a:gd name="connsiteX4" fmla="*/ 3235857 w 6313150"/>
              <a:gd name="connsiteY4" fmla="*/ 6823061 h 6857997"/>
              <a:gd name="connsiteX5" fmla="*/ 0 w 6313150"/>
              <a:gd name="connsiteY5" fmla="*/ 951803 h 6857997"/>
              <a:gd name="connsiteX6" fmla="*/ 31536 w 6313150"/>
              <a:gd name="connsiteY6" fmla="*/ 285771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</p:spPr>
      </p:pic>
      <p:cxnSp>
        <p:nvCxnSpPr>
          <p:cNvPr id="335" name="Shape 335"/>
          <p:cNvCxnSpPr/>
          <p:nvPr/>
        </p:nvCxnSpPr>
        <p:spPr>
          <a:xfrm>
            <a:off x="491490" y="2316480"/>
            <a:ext cx="3703320" cy="0"/>
          </a:xfrm>
          <a:prstGeom prst="straightConnector1">
            <a:avLst/>
          </a:prstGeom>
          <a:noFill/>
          <a:ln w="19050" cap="sq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7" name="Shape 337"/>
          <p:cNvSpPr txBox="1">
            <a:spLocks noGrp="1"/>
          </p:cNvSpPr>
          <p:nvPr>
            <p:ph type="title"/>
          </p:nvPr>
        </p:nvSpPr>
        <p:spPr>
          <a:xfrm>
            <a:off x="491490" y="365125"/>
            <a:ext cx="3840085" cy="1692794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4400" b="1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Partie</a:t>
            </a:r>
            <a:r>
              <a:rPr lang="en-US" sz="44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4400" b="1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télécommande</a:t>
            </a:r>
            <a:endParaRPr dirty="0"/>
          </a:p>
        </p:txBody>
      </p:sp>
      <p:sp>
        <p:nvSpPr>
          <p:cNvPr id="338" name="Shape 338"/>
          <p:cNvSpPr txBox="1">
            <a:spLocks noGrp="1"/>
          </p:cNvSpPr>
          <p:nvPr>
            <p:ph type="body" idx="1"/>
          </p:nvPr>
        </p:nvSpPr>
        <p:spPr>
          <a:xfrm>
            <a:off x="491490" y="2575034"/>
            <a:ext cx="3917646" cy="3462228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20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Permet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 commander les 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déplacements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du robot</a:t>
            </a:r>
            <a:endParaRPr sz="4000" dirty="0"/>
          </a:p>
          <a:p>
            <a:pPr marL="342900" marR="0" lvl="0" indent="-3429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20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Commande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par radio 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fréquence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(sans fil)</a:t>
            </a:r>
            <a:endParaRPr sz="4000" dirty="0"/>
          </a:p>
        </p:txBody>
      </p:sp>
      <p:sp>
        <p:nvSpPr>
          <p:cNvPr id="339" name="Shape 339"/>
          <p:cNvSpPr txBox="1"/>
          <p:nvPr/>
        </p:nvSpPr>
        <p:spPr>
          <a:xfrm>
            <a:off x="470942" y="6185045"/>
            <a:ext cx="1872208" cy="36933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Léo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Shape 344"/>
          <p:cNvSpPr/>
          <p:nvPr/>
        </p:nvSpPr>
        <p:spPr>
          <a:xfrm>
            <a:off x="7397168" y="5346700"/>
            <a:ext cx="1746832" cy="1511301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35942" y="0"/>
                </a:moveTo>
                <a:lnTo>
                  <a:pt x="120000" y="0"/>
                </a:lnTo>
                <a:lnTo>
                  <a:pt x="120000" y="119999"/>
                </a:lnTo>
                <a:lnTo>
                  <a:pt x="0" y="119999"/>
                </a:lnTo>
                <a:close/>
              </a:path>
            </a:pathLst>
          </a:custGeom>
          <a:solidFill>
            <a:schemeClr val="dk1">
              <a:alpha val="84705"/>
            </a:schemeClr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5" name="Shape 345"/>
          <p:cNvSpPr/>
          <p:nvPr/>
        </p:nvSpPr>
        <p:spPr>
          <a:xfrm>
            <a:off x="0" y="5346694"/>
            <a:ext cx="7835438" cy="151130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35614" y="0"/>
                </a:lnTo>
                <a:lnTo>
                  <a:pt x="37820" y="0"/>
                </a:lnTo>
                <a:lnTo>
                  <a:pt x="38365" y="0"/>
                </a:lnTo>
                <a:lnTo>
                  <a:pt x="49508" y="0"/>
                </a:lnTo>
                <a:lnTo>
                  <a:pt x="63247" y="0"/>
                </a:lnTo>
                <a:lnTo>
                  <a:pt x="63247" y="201"/>
                </a:lnTo>
                <a:lnTo>
                  <a:pt x="67789" y="201"/>
                </a:lnTo>
                <a:lnTo>
                  <a:pt x="67789" y="0"/>
                </a:lnTo>
                <a:lnTo>
                  <a:pt x="120000" y="0"/>
                </a:lnTo>
                <a:lnTo>
                  <a:pt x="111986" y="119999"/>
                </a:lnTo>
                <a:lnTo>
                  <a:pt x="67789" y="119999"/>
                </a:lnTo>
                <a:lnTo>
                  <a:pt x="67789" y="119999"/>
                </a:lnTo>
                <a:lnTo>
                  <a:pt x="63247" y="119999"/>
                </a:lnTo>
                <a:lnTo>
                  <a:pt x="63247" y="120000"/>
                </a:lnTo>
                <a:lnTo>
                  <a:pt x="50930" y="120000"/>
                </a:lnTo>
                <a:lnTo>
                  <a:pt x="49619" y="120000"/>
                </a:lnTo>
                <a:lnTo>
                  <a:pt x="49508" y="120000"/>
                </a:lnTo>
                <a:lnTo>
                  <a:pt x="38365" y="120000"/>
                </a:lnTo>
                <a:lnTo>
                  <a:pt x="37820" y="120000"/>
                </a:lnTo>
                <a:lnTo>
                  <a:pt x="35614" y="120000"/>
                </a:lnTo>
                <a:lnTo>
                  <a:pt x="0" y="12000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6" name="Shape 346"/>
          <p:cNvSpPr txBox="1">
            <a:spLocks noGrp="1"/>
          </p:cNvSpPr>
          <p:nvPr>
            <p:ph type="title"/>
          </p:nvPr>
        </p:nvSpPr>
        <p:spPr>
          <a:xfrm>
            <a:off x="556682" y="5612654"/>
            <a:ext cx="6821738" cy="830231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Montage électronique</a:t>
            </a:r>
            <a:endParaRPr sz="27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7" name="Shape 347" descr="F:\Projet sin\image\Proteus téléc.png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801168" y="752560"/>
            <a:ext cx="7541663" cy="3341991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Shape 348"/>
          <p:cNvSpPr txBox="1"/>
          <p:nvPr/>
        </p:nvSpPr>
        <p:spPr>
          <a:xfrm>
            <a:off x="2183536" y="4175660"/>
            <a:ext cx="4984421" cy="128659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u="sng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Pièces</a:t>
            </a:r>
            <a:r>
              <a:rPr lang="en-US" sz="1200" u="sng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u="sng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utilisées</a:t>
            </a:r>
            <a:r>
              <a:rPr lang="en-US" sz="1200" u="sng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endParaRPr lang="fr-FR" sz="1050" dirty="0"/>
          </a:p>
          <a:p>
            <a:pPr marL="742950" marR="0" lvl="1" indent="-28575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fr-FR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Arduino </a:t>
            </a:r>
            <a:r>
              <a:rPr lang="fr-FR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uno</a:t>
            </a:r>
            <a:r>
              <a:rPr lang="fr-FR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lang="fr-FR" sz="1050" dirty="0"/>
          </a:p>
          <a:p>
            <a:pPr marL="742950" marR="0" lvl="1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Alimentation 5v</a:t>
            </a:r>
            <a:endParaRPr sz="1050" dirty="0"/>
          </a:p>
          <a:p>
            <a:pPr marL="742950" marR="0" lvl="1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Joystick </a:t>
            </a:r>
            <a:endParaRPr sz="1050" dirty="0"/>
          </a:p>
          <a:p>
            <a:pPr marL="742950" marR="0" lvl="1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Emetteur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/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récepteur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radio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fréquence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433mhz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modulation ask</a:t>
            </a: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B9CCAF58-AA8A-4A3A-AD2F-CA16961875BE}"/>
              </a:ext>
            </a:extLst>
          </p:cNvPr>
          <p:cNvGrpSpPr/>
          <p:nvPr/>
        </p:nvGrpSpPr>
        <p:grpSpPr>
          <a:xfrm>
            <a:off x="2629967" y="1858010"/>
            <a:ext cx="1071127" cy="706211"/>
            <a:chOff x="2629967" y="1731826"/>
            <a:chExt cx="1071127" cy="706211"/>
          </a:xfrm>
        </p:grpSpPr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883FD49B-46DD-4FEC-8B7C-EE63DE241220}"/>
                </a:ext>
              </a:extLst>
            </p:cNvPr>
            <p:cNvSpPr/>
            <p:nvPr/>
          </p:nvSpPr>
          <p:spPr>
            <a:xfrm>
              <a:off x="2869586" y="2018694"/>
              <a:ext cx="619699" cy="419343"/>
            </a:xfrm>
            <a:prstGeom prst="ellipse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" name="ZoneTexte 3">
              <a:extLst>
                <a:ext uri="{FF2B5EF4-FFF2-40B4-BE49-F238E27FC236}">
                  <a16:creationId xmlns:a16="http://schemas.microsoft.com/office/drawing/2014/main" id="{F0AEC1E0-9379-489D-8476-C6B160113E17}"/>
                </a:ext>
              </a:extLst>
            </p:cNvPr>
            <p:cNvSpPr txBox="1"/>
            <p:nvPr/>
          </p:nvSpPr>
          <p:spPr>
            <a:xfrm>
              <a:off x="2629967" y="1731826"/>
              <a:ext cx="1071127" cy="307777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fr-FR" dirty="0"/>
                <a:t>Batterie 5V</a:t>
              </a:r>
            </a:p>
          </p:txBody>
        </p:sp>
      </p:grp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214A0C7D-C09C-48C3-8198-A98433C46BC6}"/>
              </a:ext>
            </a:extLst>
          </p:cNvPr>
          <p:cNvGrpSpPr/>
          <p:nvPr/>
        </p:nvGrpSpPr>
        <p:grpSpPr>
          <a:xfrm>
            <a:off x="354737" y="454207"/>
            <a:ext cx="2959237" cy="2075559"/>
            <a:chOff x="354737" y="328023"/>
            <a:chExt cx="2959237" cy="2075559"/>
          </a:xfrm>
        </p:grpSpPr>
        <p:grpSp>
          <p:nvGrpSpPr>
            <p:cNvPr id="6" name="Groupe 5">
              <a:extLst>
                <a:ext uri="{FF2B5EF4-FFF2-40B4-BE49-F238E27FC236}">
                  <a16:creationId xmlns:a16="http://schemas.microsoft.com/office/drawing/2014/main" id="{24285127-FD80-4DF5-B8C5-09431AC08298}"/>
                </a:ext>
              </a:extLst>
            </p:cNvPr>
            <p:cNvGrpSpPr/>
            <p:nvPr/>
          </p:nvGrpSpPr>
          <p:grpSpPr>
            <a:xfrm>
              <a:off x="354737" y="337446"/>
              <a:ext cx="1828799" cy="2066136"/>
              <a:chOff x="354737" y="337446"/>
              <a:chExt cx="1828799" cy="2066136"/>
            </a:xfrm>
          </p:grpSpPr>
          <p:sp>
            <p:nvSpPr>
              <p:cNvPr id="8" name="Ellipse 7">
                <a:extLst>
                  <a:ext uri="{FF2B5EF4-FFF2-40B4-BE49-F238E27FC236}">
                    <a16:creationId xmlns:a16="http://schemas.microsoft.com/office/drawing/2014/main" id="{A445E618-4653-4345-AA4B-33BE7A2EC118}"/>
                  </a:ext>
                </a:extLst>
              </p:cNvPr>
              <p:cNvSpPr/>
              <p:nvPr/>
            </p:nvSpPr>
            <p:spPr>
              <a:xfrm>
                <a:off x="354737" y="752561"/>
                <a:ext cx="1828799" cy="1651021"/>
              </a:xfrm>
              <a:prstGeom prst="ellipse">
                <a:avLst/>
              </a:prstGeom>
              <a:noFill/>
              <a:ln w="2857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FB466C11-44DF-4726-AD01-DCADC9E8519F}"/>
                  </a:ext>
                </a:extLst>
              </p:cNvPr>
              <p:cNvSpPr txBox="1"/>
              <p:nvPr/>
            </p:nvSpPr>
            <p:spPr>
              <a:xfrm>
                <a:off x="470680" y="337446"/>
                <a:ext cx="1596912" cy="307777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r>
                  <a:rPr lang="fr-FR" dirty="0"/>
                  <a:t>Emetteur 433Mhz</a:t>
                </a:r>
              </a:p>
            </p:txBody>
          </p:sp>
        </p:grp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D6A7496B-51B2-4838-8B3F-31F7D26739E5}"/>
                </a:ext>
              </a:extLst>
            </p:cNvPr>
            <p:cNvSpPr txBox="1"/>
            <p:nvPr/>
          </p:nvSpPr>
          <p:spPr>
            <a:xfrm>
              <a:off x="2183536" y="328023"/>
              <a:ext cx="1130438" cy="30777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fr-FR" dirty="0"/>
                <a:t>Broche D12</a:t>
              </a:r>
            </a:p>
          </p:txBody>
        </p:sp>
      </p:grp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B6865543-97DB-4B89-BABE-7FB9D437BFC9}"/>
              </a:ext>
            </a:extLst>
          </p:cNvPr>
          <p:cNvGrpSpPr/>
          <p:nvPr/>
        </p:nvGrpSpPr>
        <p:grpSpPr>
          <a:xfrm>
            <a:off x="6797101" y="181517"/>
            <a:ext cx="1828799" cy="2703849"/>
            <a:chOff x="6797101" y="55333"/>
            <a:chExt cx="1828799" cy="2703849"/>
          </a:xfrm>
        </p:grpSpPr>
        <p:grpSp>
          <p:nvGrpSpPr>
            <p:cNvPr id="10" name="Groupe 9">
              <a:extLst>
                <a:ext uri="{FF2B5EF4-FFF2-40B4-BE49-F238E27FC236}">
                  <a16:creationId xmlns:a16="http://schemas.microsoft.com/office/drawing/2014/main" id="{93119413-22DA-4459-B238-4E2F1A6AE35B}"/>
                </a:ext>
              </a:extLst>
            </p:cNvPr>
            <p:cNvGrpSpPr/>
            <p:nvPr/>
          </p:nvGrpSpPr>
          <p:grpSpPr>
            <a:xfrm>
              <a:off x="6797101" y="752561"/>
              <a:ext cx="1828799" cy="2006621"/>
              <a:chOff x="6797101" y="752561"/>
              <a:chExt cx="1828799" cy="2006621"/>
            </a:xfrm>
          </p:grpSpPr>
          <p:sp>
            <p:nvSpPr>
              <p:cNvPr id="2" name="Ellipse 1">
                <a:extLst>
                  <a:ext uri="{FF2B5EF4-FFF2-40B4-BE49-F238E27FC236}">
                    <a16:creationId xmlns:a16="http://schemas.microsoft.com/office/drawing/2014/main" id="{76600F1C-4E91-4C96-A44B-1392DC87956C}"/>
                  </a:ext>
                </a:extLst>
              </p:cNvPr>
              <p:cNvSpPr/>
              <p:nvPr/>
            </p:nvSpPr>
            <p:spPr>
              <a:xfrm>
                <a:off x="6797101" y="1108161"/>
                <a:ext cx="1828799" cy="1651021"/>
              </a:xfrm>
              <a:prstGeom prst="ellipse">
                <a:avLst/>
              </a:prstGeom>
              <a:noFill/>
              <a:ln w="2857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0014FDA9-118D-499F-B24F-A0D18C96A36D}"/>
                  </a:ext>
                </a:extLst>
              </p:cNvPr>
              <p:cNvSpPr txBox="1"/>
              <p:nvPr/>
            </p:nvSpPr>
            <p:spPr>
              <a:xfrm>
                <a:off x="7011629" y="752561"/>
                <a:ext cx="1399742" cy="307777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r>
                  <a:rPr lang="fr-FR" dirty="0"/>
                  <a:t>Joystick 2 axes</a:t>
                </a:r>
              </a:p>
            </p:txBody>
          </p:sp>
        </p:grpSp>
        <p:sp>
          <p:nvSpPr>
            <p:cNvPr id="17" name="ZoneTexte 16">
              <a:extLst>
                <a:ext uri="{FF2B5EF4-FFF2-40B4-BE49-F238E27FC236}">
                  <a16:creationId xmlns:a16="http://schemas.microsoft.com/office/drawing/2014/main" id="{46F3F31F-BFDC-47A9-8146-70AC1C1F6A77}"/>
                </a:ext>
              </a:extLst>
            </p:cNvPr>
            <p:cNvSpPr txBox="1"/>
            <p:nvPr/>
          </p:nvSpPr>
          <p:spPr>
            <a:xfrm>
              <a:off x="7052093" y="55333"/>
              <a:ext cx="1290738" cy="52322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fr-FR" dirty="0"/>
                <a:t>X: Broche A1 </a:t>
              </a:r>
            </a:p>
            <a:p>
              <a:r>
                <a:rPr lang="fr-FR" dirty="0"/>
                <a:t>Y: Broche A0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 12">
            <a:extLst>
              <a:ext uri="{FF2B5EF4-FFF2-40B4-BE49-F238E27FC236}">
                <a16:creationId xmlns:a16="http://schemas.microsoft.com/office/drawing/2014/main" id="{A0B3D3E5-BC25-4994-A59F-87C0A73F17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27072"/>
            <a:ext cx="9144000" cy="4127342"/>
          </a:xfrm>
          <a:prstGeom prst="rect">
            <a:avLst/>
          </a:prstGeom>
        </p:spPr>
      </p:pic>
      <p:sp>
        <p:nvSpPr>
          <p:cNvPr id="344" name="Shape 344"/>
          <p:cNvSpPr/>
          <p:nvPr/>
        </p:nvSpPr>
        <p:spPr>
          <a:xfrm>
            <a:off x="7397168" y="5346700"/>
            <a:ext cx="1746832" cy="1511301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35942" y="0"/>
                </a:moveTo>
                <a:lnTo>
                  <a:pt x="120000" y="0"/>
                </a:lnTo>
                <a:lnTo>
                  <a:pt x="120000" y="119999"/>
                </a:lnTo>
                <a:lnTo>
                  <a:pt x="0" y="119999"/>
                </a:lnTo>
                <a:close/>
              </a:path>
            </a:pathLst>
          </a:custGeom>
          <a:solidFill>
            <a:schemeClr val="dk1">
              <a:alpha val="84705"/>
            </a:schemeClr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5" name="Shape 345"/>
          <p:cNvSpPr/>
          <p:nvPr/>
        </p:nvSpPr>
        <p:spPr>
          <a:xfrm>
            <a:off x="0" y="5346694"/>
            <a:ext cx="7835438" cy="151130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35614" y="0"/>
                </a:lnTo>
                <a:lnTo>
                  <a:pt x="37820" y="0"/>
                </a:lnTo>
                <a:lnTo>
                  <a:pt x="38365" y="0"/>
                </a:lnTo>
                <a:lnTo>
                  <a:pt x="49508" y="0"/>
                </a:lnTo>
                <a:lnTo>
                  <a:pt x="63247" y="0"/>
                </a:lnTo>
                <a:lnTo>
                  <a:pt x="63247" y="201"/>
                </a:lnTo>
                <a:lnTo>
                  <a:pt x="67789" y="201"/>
                </a:lnTo>
                <a:lnTo>
                  <a:pt x="67789" y="0"/>
                </a:lnTo>
                <a:lnTo>
                  <a:pt x="120000" y="0"/>
                </a:lnTo>
                <a:lnTo>
                  <a:pt x="111986" y="119999"/>
                </a:lnTo>
                <a:lnTo>
                  <a:pt x="67789" y="119999"/>
                </a:lnTo>
                <a:lnTo>
                  <a:pt x="67789" y="119999"/>
                </a:lnTo>
                <a:lnTo>
                  <a:pt x="63247" y="119999"/>
                </a:lnTo>
                <a:lnTo>
                  <a:pt x="63247" y="120000"/>
                </a:lnTo>
                <a:lnTo>
                  <a:pt x="50930" y="120000"/>
                </a:lnTo>
                <a:lnTo>
                  <a:pt x="49619" y="120000"/>
                </a:lnTo>
                <a:lnTo>
                  <a:pt x="49508" y="120000"/>
                </a:lnTo>
                <a:lnTo>
                  <a:pt x="38365" y="120000"/>
                </a:lnTo>
                <a:lnTo>
                  <a:pt x="37820" y="120000"/>
                </a:lnTo>
                <a:lnTo>
                  <a:pt x="35614" y="120000"/>
                </a:lnTo>
                <a:lnTo>
                  <a:pt x="0" y="12000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6" name="Shape 346"/>
          <p:cNvSpPr txBox="1">
            <a:spLocks noGrp="1"/>
          </p:cNvSpPr>
          <p:nvPr>
            <p:ph type="title"/>
          </p:nvPr>
        </p:nvSpPr>
        <p:spPr>
          <a:xfrm>
            <a:off x="556682" y="5612654"/>
            <a:ext cx="6821738" cy="830231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fr-FR"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Montage</a:t>
            </a:r>
            <a:r>
              <a:rPr lang="en-US"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fr-FR" sz="2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électronique</a:t>
            </a:r>
            <a:endParaRPr lang="fr-FR" sz="27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530A9ECE-DE63-49EC-9E6D-7AFE3BB2D378}"/>
              </a:ext>
            </a:extLst>
          </p:cNvPr>
          <p:cNvGrpSpPr/>
          <p:nvPr/>
        </p:nvGrpSpPr>
        <p:grpSpPr>
          <a:xfrm>
            <a:off x="313174" y="547241"/>
            <a:ext cx="3947354" cy="1997830"/>
            <a:chOff x="313174" y="105570"/>
            <a:chExt cx="3947354" cy="1997830"/>
          </a:xfrm>
        </p:grpSpPr>
        <p:grpSp>
          <p:nvGrpSpPr>
            <p:cNvPr id="10" name="Groupe 9">
              <a:extLst>
                <a:ext uri="{FF2B5EF4-FFF2-40B4-BE49-F238E27FC236}">
                  <a16:creationId xmlns:a16="http://schemas.microsoft.com/office/drawing/2014/main" id="{93119413-22DA-4459-B238-4E2F1A6AE35B}"/>
                </a:ext>
              </a:extLst>
            </p:cNvPr>
            <p:cNvGrpSpPr/>
            <p:nvPr/>
          </p:nvGrpSpPr>
          <p:grpSpPr>
            <a:xfrm>
              <a:off x="313174" y="107338"/>
              <a:ext cx="3002681" cy="1996062"/>
              <a:chOff x="6797101" y="763120"/>
              <a:chExt cx="1828799" cy="1996062"/>
            </a:xfrm>
          </p:grpSpPr>
          <p:sp>
            <p:nvSpPr>
              <p:cNvPr id="2" name="Ellipse 1">
                <a:extLst>
                  <a:ext uri="{FF2B5EF4-FFF2-40B4-BE49-F238E27FC236}">
                    <a16:creationId xmlns:a16="http://schemas.microsoft.com/office/drawing/2014/main" id="{76600F1C-4E91-4C96-A44B-1392DC87956C}"/>
                  </a:ext>
                </a:extLst>
              </p:cNvPr>
              <p:cNvSpPr/>
              <p:nvPr/>
            </p:nvSpPr>
            <p:spPr>
              <a:xfrm>
                <a:off x="6797101" y="1108161"/>
                <a:ext cx="1828799" cy="1651021"/>
              </a:xfrm>
              <a:prstGeom prst="ellipse">
                <a:avLst/>
              </a:prstGeom>
              <a:noFill/>
              <a:ln w="2857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0014FDA9-118D-499F-B24F-A0D18C96A36D}"/>
                  </a:ext>
                </a:extLst>
              </p:cNvPr>
              <p:cNvSpPr txBox="1"/>
              <p:nvPr/>
            </p:nvSpPr>
            <p:spPr>
              <a:xfrm>
                <a:off x="7185656" y="763120"/>
                <a:ext cx="1051689" cy="307777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r>
                  <a:rPr lang="fr-FR" dirty="0"/>
                  <a:t>Récepteur 433MHz</a:t>
                </a:r>
              </a:p>
            </p:txBody>
          </p:sp>
        </p:grpSp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1D077A29-A2F2-4071-9A1B-D8E521103186}"/>
                </a:ext>
              </a:extLst>
            </p:cNvPr>
            <p:cNvSpPr txBox="1"/>
            <p:nvPr/>
          </p:nvSpPr>
          <p:spPr>
            <a:xfrm>
              <a:off x="2751782" y="105570"/>
              <a:ext cx="1508746" cy="30777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fr-FR" dirty="0"/>
                <a:t>Broche OUT: D7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79836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/>
          <p:nvPr/>
        </p:nvSpPr>
        <p:spPr>
          <a:xfrm>
            <a:off x="0" y="0"/>
            <a:ext cx="7306952" cy="6858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877" y="0"/>
                </a:lnTo>
                <a:lnTo>
                  <a:pt x="80879" y="0"/>
                </a:lnTo>
                <a:lnTo>
                  <a:pt x="120000" y="120000"/>
                </a:lnTo>
                <a:lnTo>
                  <a:pt x="1877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262626">
              <a:alpha val="69803"/>
            </a:srgbClr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Shape 160"/>
          <p:cNvSpPr/>
          <p:nvPr/>
        </p:nvSpPr>
        <p:spPr>
          <a:xfrm>
            <a:off x="0" y="0"/>
            <a:ext cx="7035252" cy="6858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79368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chemeClr val="dk1">
              <a:alpha val="80000"/>
            </a:schemeClr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1" name="Shape 161" descr="F:\Projet sin\image\bluetooth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07366" y="3419454"/>
            <a:ext cx="1388013" cy="13880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Shape 162" descr="F:\Projet sin\image\radio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380538" y="4968316"/>
            <a:ext cx="1388004" cy="13880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Shape 163" descr="F:\Projet sin\image\Capteur_Ultrason-HC_SR04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016940" y="315870"/>
            <a:ext cx="2498410" cy="13880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Shape 164" descr="F:\Projet sin\image\arduino-2168193_960_720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530261" y="1864725"/>
            <a:ext cx="1956870" cy="1388013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Shape 165"/>
          <p:cNvSpPr txBox="1">
            <a:spLocks noGrp="1"/>
          </p:cNvSpPr>
          <p:nvPr>
            <p:ph type="title"/>
          </p:nvPr>
        </p:nvSpPr>
        <p:spPr>
          <a:xfrm>
            <a:off x="628650" y="365125"/>
            <a:ext cx="3893343" cy="1325563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US" sz="4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Introduction</a:t>
            </a:r>
            <a:endParaRPr/>
          </a:p>
        </p:txBody>
      </p:sp>
      <p:sp>
        <p:nvSpPr>
          <p:cNvPr id="166" name="Shape 166"/>
          <p:cNvSpPr txBox="1">
            <a:spLocks noGrp="1"/>
          </p:cNvSpPr>
          <p:nvPr>
            <p:ph type="body" idx="1"/>
          </p:nvPr>
        </p:nvSpPr>
        <p:spPr>
          <a:xfrm>
            <a:off x="628650" y="2021249"/>
            <a:ext cx="4280673" cy="155176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Fonctionne</a:t>
            </a:r>
            <a:r>
              <a:rPr lang="en-US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grâce à des Arduino </a:t>
            </a:r>
            <a:r>
              <a:rPr lang="en-US" sz="18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uno</a:t>
            </a: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Télécommandé</a:t>
            </a:r>
            <a:r>
              <a:rPr lang="en-US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par </a:t>
            </a:r>
            <a:r>
              <a:rPr lang="en-US" sz="18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radiofréquence</a:t>
            </a:r>
            <a:r>
              <a:rPr lang="en-US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443MHz</a:t>
            </a:r>
            <a:endParaRPr dirty="0"/>
          </a:p>
          <a:p>
            <a:pPr marL="342900" marR="0" lvl="0" indent="-342900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Capteur</a:t>
            </a:r>
            <a:r>
              <a:rPr lang="en-US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ultrason</a:t>
            </a:r>
            <a:r>
              <a:rPr lang="en-US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et de </a:t>
            </a:r>
            <a:r>
              <a:rPr lang="en-US" sz="18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température</a:t>
            </a:r>
            <a:r>
              <a:rPr lang="en-US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dirty="0"/>
          </a:p>
          <a:p>
            <a:pPr marL="342900" marR="0" lvl="0" indent="-342900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Liaison </a:t>
            </a:r>
            <a:r>
              <a:rPr lang="en-US" sz="18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bluetooth</a:t>
            </a:r>
            <a:r>
              <a:rPr lang="en-US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Shape 353"/>
          <p:cNvSpPr/>
          <p:nvPr/>
        </p:nvSpPr>
        <p:spPr>
          <a:xfrm>
            <a:off x="7397168" y="5346700"/>
            <a:ext cx="1746832" cy="1511301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35942" y="0"/>
                </a:moveTo>
                <a:lnTo>
                  <a:pt x="120000" y="0"/>
                </a:lnTo>
                <a:lnTo>
                  <a:pt x="120000" y="119999"/>
                </a:lnTo>
                <a:lnTo>
                  <a:pt x="0" y="119999"/>
                </a:lnTo>
                <a:close/>
              </a:path>
            </a:pathLst>
          </a:custGeom>
          <a:solidFill>
            <a:schemeClr val="dk1">
              <a:alpha val="84705"/>
            </a:schemeClr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4" name="Shape 35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5430" y="1510498"/>
            <a:ext cx="7260008" cy="2323203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Shape 355"/>
          <p:cNvSpPr/>
          <p:nvPr/>
        </p:nvSpPr>
        <p:spPr>
          <a:xfrm>
            <a:off x="0" y="5346694"/>
            <a:ext cx="7835438" cy="151130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35614" y="0"/>
                </a:lnTo>
                <a:lnTo>
                  <a:pt x="37820" y="0"/>
                </a:lnTo>
                <a:lnTo>
                  <a:pt x="38365" y="0"/>
                </a:lnTo>
                <a:lnTo>
                  <a:pt x="49508" y="0"/>
                </a:lnTo>
                <a:lnTo>
                  <a:pt x="63247" y="0"/>
                </a:lnTo>
                <a:lnTo>
                  <a:pt x="63247" y="201"/>
                </a:lnTo>
                <a:lnTo>
                  <a:pt x="67789" y="201"/>
                </a:lnTo>
                <a:lnTo>
                  <a:pt x="67789" y="0"/>
                </a:lnTo>
                <a:lnTo>
                  <a:pt x="120000" y="0"/>
                </a:lnTo>
                <a:lnTo>
                  <a:pt x="111986" y="119999"/>
                </a:lnTo>
                <a:lnTo>
                  <a:pt x="67789" y="119999"/>
                </a:lnTo>
                <a:lnTo>
                  <a:pt x="67789" y="119999"/>
                </a:lnTo>
                <a:lnTo>
                  <a:pt x="63247" y="119999"/>
                </a:lnTo>
                <a:lnTo>
                  <a:pt x="63247" y="120000"/>
                </a:lnTo>
                <a:lnTo>
                  <a:pt x="50930" y="120000"/>
                </a:lnTo>
                <a:lnTo>
                  <a:pt x="49619" y="120000"/>
                </a:lnTo>
                <a:lnTo>
                  <a:pt x="49508" y="120000"/>
                </a:lnTo>
                <a:lnTo>
                  <a:pt x="38365" y="120000"/>
                </a:lnTo>
                <a:lnTo>
                  <a:pt x="37820" y="120000"/>
                </a:lnTo>
                <a:lnTo>
                  <a:pt x="35614" y="120000"/>
                </a:lnTo>
                <a:lnTo>
                  <a:pt x="0" y="12000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6" name="Shape 356"/>
          <p:cNvSpPr txBox="1">
            <a:spLocks noGrp="1"/>
          </p:cNvSpPr>
          <p:nvPr>
            <p:ph type="title"/>
          </p:nvPr>
        </p:nvSpPr>
        <p:spPr>
          <a:xfrm>
            <a:off x="556682" y="5612654"/>
            <a:ext cx="6821738" cy="830231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Calibri"/>
              <a:buNone/>
            </a:pPr>
            <a:r>
              <a:rPr lang="en-US" sz="2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Principe de la communication radio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Shape 362"/>
          <p:cNvSpPr/>
          <p:nvPr/>
        </p:nvSpPr>
        <p:spPr>
          <a:xfrm>
            <a:off x="6572277" y="5367908"/>
            <a:ext cx="2571723" cy="149009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24151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3" name="Shape 363"/>
          <p:cNvSpPr/>
          <p:nvPr/>
        </p:nvSpPr>
        <p:spPr>
          <a:xfrm>
            <a:off x="0" y="5367908"/>
            <a:ext cx="6870771" cy="149009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26806" y="0"/>
                </a:lnTo>
                <a:lnTo>
                  <a:pt x="32703" y="0"/>
                </a:lnTo>
                <a:lnTo>
                  <a:pt x="42386" y="0"/>
                </a:lnTo>
                <a:lnTo>
                  <a:pt x="120000" y="0"/>
                </a:lnTo>
                <a:lnTo>
                  <a:pt x="110960" y="120000"/>
                </a:lnTo>
                <a:lnTo>
                  <a:pt x="0" y="12000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4" name="Shape 364"/>
          <p:cNvSpPr txBox="1">
            <a:spLocks noGrp="1"/>
          </p:cNvSpPr>
          <p:nvPr>
            <p:ph type="title"/>
          </p:nvPr>
        </p:nvSpPr>
        <p:spPr>
          <a:xfrm>
            <a:off x="628650" y="5529884"/>
            <a:ext cx="5789535" cy="1096331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Calibri"/>
              <a:buNone/>
            </a:pPr>
            <a:r>
              <a:rPr lang="en-US" sz="4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Modulation de fréquence	</a:t>
            </a:r>
            <a:endParaRPr/>
          </a:p>
        </p:txBody>
      </p:sp>
      <p:pic>
        <p:nvPicPr>
          <p:cNvPr id="365" name="Shape 36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8961" y="1055148"/>
            <a:ext cx="7886700" cy="4080974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Shape 366"/>
          <p:cNvSpPr txBox="1"/>
          <p:nvPr/>
        </p:nvSpPr>
        <p:spPr>
          <a:xfrm>
            <a:off x="1205927" y="591341"/>
            <a:ext cx="5400600" cy="382819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-9521"/>
            </a:stretch>
          </a:blipFill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Shape 372"/>
          <p:cNvSpPr/>
          <p:nvPr/>
        </p:nvSpPr>
        <p:spPr>
          <a:xfrm>
            <a:off x="7397168" y="5346700"/>
            <a:ext cx="1746832" cy="1511301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35942" y="0"/>
                </a:moveTo>
                <a:lnTo>
                  <a:pt x="120000" y="0"/>
                </a:lnTo>
                <a:lnTo>
                  <a:pt x="120000" y="119999"/>
                </a:lnTo>
                <a:lnTo>
                  <a:pt x="0" y="119999"/>
                </a:lnTo>
                <a:close/>
              </a:path>
            </a:pathLst>
          </a:custGeom>
          <a:solidFill>
            <a:schemeClr val="dk1">
              <a:alpha val="84705"/>
            </a:schemeClr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3" name="Shape 373"/>
          <p:cNvSpPr/>
          <p:nvPr/>
        </p:nvSpPr>
        <p:spPr>
          <a:xfrm>
            <a:off x="0" y="5346694"/>
            <a:ext cx="7835438" cy="151130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35614" y="0"/>
                </a:lnTo>
                <a:lnTo>
                  <a:pt x="37820" y="0"/>
                </a:lnTo>
                <a:lnTo>
                  <a:pt x="38365" y="0"/>
                </a:lnTo>
                <a:lnTo>
                  <a:pt x="49508" y="0"/>
                </a:lnTo>
                <a:lnTo>
                  <a:pt x="63247" y="0"/>
                </a:lnTo>
                <a:lnTo>
                  <a:pt x="63247" y="201"/>
                </a:lnTo>
                <a:lnTo>
                  <a:pt x="67789" y="201"/>
                </a:lnTo>
                <a:lnTo>
                  <a:pt x="67789" y="0"/>
                </a:lnTo>
                <a:lnTo>
                  <a:pt x="120000" y="0"/>
                </a:lnTo>
                <a:lnTo>
                  <a:pt x="111986" y="119999"/>
                </a:lnTo>
                <a:lnTo>
                  <a:pt x="67789" y="119999"/>
                </a:lnTo>
                <a:lnTo>
                  <a:pt x="67789" y="119999"/>
                </a:lnTo>
                <a:lnTo>
                  <a:pt x="63247" y="119999"/>
                </a:lnTo>
                <a:lnTo>
                  <a:pt x="63247" y="120000"/>
                </a:lnTo>
                <a:lnTo>
                  <a:pt x="50930" y="120000"/>
                </a:lnTo>
                <a:lnTo>
                  <a:pt x="49619" y="120000"/>
                </a:lnTo>
                <a:lnTo>
                  <a:pt x="49508" y="120000"/>
                </a:lnTo>
                <a:lnTo>
                  <a:pt x="38365" y="120000"/>
                </a:lnTo>
                <a:lnTo>
                  <a:pt x="37820" y="120000"/>
                </a:lnTo>
                <a:lnTo>
                  <a:pt x="35614" y="120000"/>
                </a:lnTo>
                <a:lnTo>
                  <a:pt x="0" y="12000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4" name="Shape 374"/>
          <p:cNvSpPr txBox="1">
            <a:spLocks noGrp="1"/>
          </p:cNvSpPr>
          <p:nvPr>
            <p:ph type="title"/>
          </p:nvPr>
        </p:nvSpPr>
        <p:spPr>
          <a:xfrm>
            <a:off x="575430" y="5444835"/>
            <a:ext cx="6821738" cy="830231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libri"/>
              <a:buNone/>
            </a:pPr>
            <a:r>
              <a:rPr lang="en-US" sz="3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Les Types de modulations</a:t>
            </a:r>
            <a:endParaRPr/>
          </a:p>
        </p:txBody>
      </p:sp>
      <p:graphicFrame>
        <p:nvGraphicFramePr>
          <p:cNvPr id="375" name="Shape 375"/>
          <p:cNvGraphicFramePr/>
          <p:nvPr/>
        </p:nvGraphicFramePr>
        <p:xfrm>
          <a:off x="717317" y="2337076"/>
          <a:ext cx="2957550" cy="1737410"/>
        </p:xfrm>
        <a:graphic>
          <a:graphicData uri="http://schemas.openxmlformats.org/drawingml/2006/table">
            <a:tbl>
              <a:tblPr>
                <a:noFill/>
                <a:tableStyleId>{BCBB2F9D-8F87-4268-94CB-3C97FB69F5B4}</a:tableStyleId>
              </a:tblPr>
              <a:tblGrid>
                <a:gridCol w="2088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9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52400">
                <a:tc>
                  <a:txBody>
                    <a:bodyPr/>
                    <a:lstStyle/>
                    <a:p>
                      <a:pPr marL="0" marR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i="0" u="none" strike="noStrike" cap="none">
                          <a:solidFill>
                            <a:srgbClr val="2F549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Nom</a:t>
                      </a:r>
                      <a:endParaRPr sz="1800" u="none" strike="noStrike" cap="none"/>
                    </a:p>
                  </a:txBody>
                  <a:tcPr marL="68575" marR="68575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i="0" u="none" strike="noStrike" cap="none">
                          <a:solidFill>
                            <a:srgbClr val="2F549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Type</a:t>
                      </a:r>
                      <a:endParaRPr sz="1800" u="none" strike="noStrike" cap="none"/>
                    </a:p>
                  </a:txBody>
                  <a:tcPr marL="68575" marR="68575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marL="0" marR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2F549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Modulation d'amplitude </a:t>
                      </a:r>
                      <a:r>
                        <a:rPr lang="en-US" sz="1200" b="1" i="0" u="none" strike="noStrike" cap="none">
                          <a:solidFill>
                            <a:srgbClr val="2F549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(AM)</a:t>
                      </a:r>
                      <a:endParaRPr sz="1800" u="none" strike="noStrike" cap="none"/>
                    </a:p>
                  </a:txBody>
                  <a:tcPr marL="68575" marR="68575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C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2F549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Amplitude</a:t>
                      </a:r>
                      <a:endParaRPr sz="1800" u="none" strike="noStrike" cap="none"/>
                    </a:p>
                  </a:txBody>
                  <a:tcPr marL="68575" marR="68575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C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marL="0" marR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2F549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Modulation d'amplitude à bande latérale unique</a:t>
                      </a:r>
                      <a:r>
                        <a:rPr lang="en-US" sz="1200" b="1" i="0" u="none" strike="noStrike" cap="none">
                          <a:solidFill>
                            <a:srgbClr val="2F549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(BLU)</a:t>
                      </a:r>
                      <a:endParaRPr sz="1800" u="none" strike="noStrike" cap="none"/>
                    </a:p>
                  </a:txBody>
                  <a:tcPr marL="68575" marR="68575" marT="45725" marB="45725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2F549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Amplitude</a:t>
                      </a:r>
                      <a:endParaRPr sz="1800" u="none" strike="noStrike" cap="none"/>
                    </a:p>
                  </a:txBody>
                  <a:tcPr marL="68575" marR="68575" marT="45725" marB="45725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marL="0" marR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2F549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La modulation de fréquence     </a:t>
                      </a:r>
                      <a:r>
                        <a:rPr lang="en-US" sz="1200" b="1" i="0" u="none" strike="noStrike" cap="none">
                          <a:solidFill>
                            <a:srgbClr val="2F549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 FM )</a:t>
                      </a:r>
                      <a:endParaRPr sz="1800" u="none" strike="noStrike" cap="none"/>
                    </a:p>
                  </a:txBody>
                  <a:tcPr marL="68575" marR="68575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C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2F549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fréquence</a:t>
                      </a:r>
                      <a:endParaRPr sz="1800" u="none" strike="noStrike" cap="none"/>
                    </a:p>
                  </a:txBody>
                  <a:tcPr marL="68575" marR="68575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C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marL="0" marR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2F549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La modulation de phase  </a:t>
                      </a:r>
                      <a:r>
                        <a:rPr lang="en-US" sz="1200" b="1" i="0" u="none" strike="noStrike" cap="none">
                          <a:solidFill>
                            <a:srgbClr val="2F549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 PM )</a:t>
                      </a:r>
                      <a:endParaRPr sz="1800" u="none" strike="noStrike" cap="none"/>
                    </a:p>
                  </a:txBody>
                  <a:tcPr marL="68575" marR="68575" marT="45725" marB="45725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 dirty="0">
                          <a:solidFill>
                            <a:srgbClr val="2F549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phase</a:t>
                      </a:r>
                      <a:endParaRPr sz="1800" u="none" strike="noStrike" cap="none" dirty="0"/>
                    </a:p>
                  </a:txBody>
                  <a:tcPr marL="68575" marR="68575" marT="45725" marB="45725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376" name="Shape 376"/>
          <p:cNvGraphicFramePr/>
          <p:nvPr/>
        </p:nvGraphicFramePr>
        <p:xfrm>
          <a:off x="5397837" y="2337076"/>
          <a:ext cx="2716650" cy="1737410"/>
        </p:xfrm>
        <a:graphic>
          <a:graphicData uri="http://schemas.openxmlformats.org/drawingml/2006/table">
            <a:tbl>
              <a:tblPr>
                <a:noFill/>
                <a:tableStyleId>{BCBB2F9D-8F87-4268-94CB-3C97FB69F5B4}</a:tableStyleId>
              </a:tblPr>
              <a:tblGrid>
                <a:gridCol w="2716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2400">
                <a:tc>
                  <a:txBody>
                    <a:bodyPr/>
                    <a:lstStyle/>
                    <a:p>
                      <a:pPr marL="0" marR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i="0" u="none" strike="noStrike" cap="none">
                          <a:solidFill>
                            <a:srgbClr val="2F549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Nom</a:t>
                      </a:r>
                      <a:endParaRPr sz="1800" u="none" strike="noStrike" cap="none"/>
                    </a:p>
                  </a:txBody>
                  <a:tcPr marL="68575" marR="68575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marL="0" marR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2F549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La modulation en tout-ou-rien (</a:t>
                      </a:r>
                      <a:r>
                        <a:rPr lang="en-US" sz="1200" b="1" i="0" u="none" strike="noStrike" cap="none">
                          <a:solidFill>
                            <a:srgbClr val="2F549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OOK ou CW</a:t>
                      </a:r>
                      <a:r>
                        <a:rPr lang="en-US" sz="1200" b="0" i="0" u="none" strike="noStrike" cap="none">
                          <a:solidFill>
                            <a:srgbClr val="2F549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sz="1800" u="none" strike="noStrike" cap="none"/>
                    </a:p>
                  </a:txBody>
                  <a:tcPr marL="68575" marR="68575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C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marL="0" marR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La modulation par commutation d'amplitude </a:t>
                      </a:r>
                      <a:r>
                        <a:rPr lang="en-US" sz="1200" b="1" i="0" u="none" strike="noStrike" cap="none">
                          <a:solidFill>
                            <a:srgbClr val="FF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(ASK)</a:t>
                      </a:r>
                      <a:endParaRPr sz="1800" u="none" strike="noStrike" cap="none">
                        <a:solidFill>
                          <a:srgbClr val="FF0000"/>
                        </a:solidFill>
                      </a:endParaRPr>
                    </a:p>
                  </a:txBody>
                  <a:tcPr marL="68575" marR="68575" marT="45725" marB="45725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marL="0" marR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2F549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Modulation en </a:t>
                      </a:r>
                      <a:r>
                        <a:rPr lang="en-US" sz="1200" b="1" i="0" u="none" strike="noStrike" cap="none">
                          <a:solidFill>
                            <a:srgbClr val="2F549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FSK</a:t>
                      </a:r>
                      <a:endParaRPr sz="1800" u="none" strike="noStrike" cap="none"/>
                    </a:p>
                  </a:txBody>
                  <a:tcPr marL="68575" marR="68575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DC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marL="0" marR="0" lvl="0" indent="0" algn="just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 dirty="0">
                          <a:solidFill>
                            <a:srgbClr val="2F549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Modulation </a:t>
                      </a:r>
                      <a:r>
                        <a:rPr lang="en-US" sz="1200" b="0" i="0" u="none" strike="noStrike" cap="none" dirty="0" err="1">
                          <a:solidFill>
                            <a:srgbClr val="2F549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</a:t>
                      </a:r>
                      <a:r>
                        <a:rPr lang="en-US" sz="1200" b="0" i="0" u="none" strike="noStrike" cap="none" dirty="0">
                          <a:solidFill>
                            <a:srgbClr val="2F549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1200" b="1" i="0" u="none" strike="noStrike" cap="none" dirty="0">
                          <a:solidFill>
                            <a:srgbClr val="2F549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APK</a:t>
                      </a:r>
                      <a:endParaRPr sz="1800" u="none" strike="noStrike" cap="none" dirty="0"/>
                    </a:p>
                  </a:txBody>
                  <a:tcPr marL="68575" marR="68575" marT="45725" marB="45725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4472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77" name="Shape 377"/>
          <p:cNvSpPr txBox="1"/>
          <p:nvPr/>
        </p:nvSpPr>
        <p:spPr>
          <a:xfrm>
            <a:off x="539915" y="1468783"/>
            <a:ext cx="3312368" cy="36933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Analogique</a:t>
            </a:r>
            <a:endParaRPr/>
          </a:p>
        </p:txBody>
      </p:sp>
      <p:sp>
        <p:nvSpPr>
          <p:cNvPr id="378" name="Shape 378"/>
          <p:cNvSpPr/>
          <p:nvPr/>
        </p:nvSpPr>
        <p:spPr>
          <a:xfrm>
            <a:off x="5851560" y="1499218"/>
            <a:ext cx="1247457" cy="36933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Numérique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Shape 384"/>
          <p:cNvSpPr/>
          <p:nvPr/>
        </p:nvSpPr>
        <p:spPr>
          <a:xfrm>
            <a:off x="7397168" y="5346700"/>
            <a:ext cx="1746832" cy="1511301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35942" y="0"/>
                </a:moveTo>
                <a:lnTo>
                  <a:pt x="120000" y="0"/>
                </a:lnTo>
                <a:lnTo>
                  <a:pt x="120000" y="119999"/>
                </a:lnTo>
                <a:lnTo>
                  <a:pt x="0" y="119999"/>
                </a:lnTo>
                <a:close/>
              </a:path>
            </a:pathLst>
          </a:custGeom>
          <a:solidFill>
            <a:schemeClr val="dk1">
              <a:alpha val="84705"/>
            </a:schemeClr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5" name="Shape 385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575430" y="1655698"/>
            <a:ext cx="7260008" cy="2032802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Shape 386"/>
          <p:cNvSpPr/>
          <p:nvPr/>
        </p:nvSpPr>
        <p:spPr>
          <a:xfrm>
            <a:off x="0" y="5346694"/>
            <a:ext cx="7835438" cy="151130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35614" y="0"/>
                </a:lnTo>
                <a:lnTo>
                  <a:pt x="37820" y="0"/>
                </a:lnTo>
                <a:lnTo>
                  <a:pt x="38365" y="0"/>
                </a:lnTo>
                <a:lnTo>
                  <a:pt x="49508" y="0"/>
                </a:lnTo>
                <a:lnTo>
                  <a:pt x="63247" y="0"/>
                </a:lnTo>
                <a:lnTo>
                  <a:pt x="63247" y="201"/>
                </a:lnTo>
                <a:lnTo>
                  <a:pt x="67789" y="201"/>
                </a:lnTo>
                <a:lnTo>
                  <a:pt x="67789" y="0"/>
                </a:lnTo>
                <a:lnTo>
                  <a:pt x="120000" y="0"/>
                </a:lnTo>
                <a:lnTo>
                  <a:pt x="111986" y="119999"/>
                </a:lnTo>
                <a:lnTo>
                  <a:pt x="67789" y="119999"/>
                </a:lnTo>
                <a:lnTo>
                  <a:pt x="67789" y="119999"/>
                </a:lnTo>
                <a:lnTo>
                  <a:pt x="63247" y="119999"/>
                </a:lnTo>
                <a:lnTo>
                  <a:pt x="63247" y="120000"/>
                </a:lnTo>
                <a:lnTo>
                  <a:pt x="50930" y="120000"/>
                </a:lnTo>
                <a:lnTo>
                  <a:pt x="49619" y="120000"/>
                </a:lnTo>
                <a:lnTo>
                  <a:pt x="49508" y="120000"/>
                </a:lnTo>
                <a:lnTo>
                  <a:pt x="38365" y="120000"/>
                </a:lnTo>
                <a:lnTo>
                  <a:pt x="37820" y="120000"/>
                </a:lnTo>
                <a:lnTo>
                  <a:pt x="35614" y="120000"/>
                </a:lnTo>
                <a:lnTo>
                  <a:pt x="0" y="12000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7" name="Shape 387"/>
          <p:cNvSpPr txBox="1">
            <a:spLocks noGrp="1"/>
          </p:cNvSpPr>
          <p:nvPr>
            <p:ph type="title"/>
          </p:nvPr>
        </p:nvSpPr>
        <p:spPr>
          <a:xfrm>
            <a:off x="575430" y="5444835"/>
            <a:ext cx="6821738" cy="830231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libri"/>
              <a:buNone/>
            </a:pPr>
            <a:r>
              <a:rPr lang="en-US" sz="3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Modulation ASK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Shape 393"/>
          <p:cNvSpPr/>
          <p:nvPr/>
        </p:nvSpPr>
        <p:spPr>
          <a:xfrm>
            <a:off x="7397168" y="5346700"/>
            <a:ext cx="1746832" cy="1511301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35942" y="0"/>
                </a:moveTo>
                <a:lnTo>
                  <a:pt x="120000" y="0"/>
                </a:lnTo>
                <a:lnTo>
                  <a:pt x="120000" y="119999"/>
                </a:lnTo>
                <a:lnTo>
                  <a:pt x="0" y="119999"/>
                </a:lnTo>
                <a:close/>
              </a:path>
            </a:pathLst>
          </a:custGeom>
          <a:solidFill>
            <a:schemeClr val="dk1">
              <a:alpha val="84705"/>
            </a:schemeClr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4" name="Shape 394"/>
          <p:cNvSpPr/>
          <p:nvPr/>
        </p:nvSpPr>
        <p:spPr>
          <a:xfrm>
            <a:off x="0" y="5346694"/>
            <a:ext cx="7835438" cy="151130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35614" y="0"/>
                </a:lnTo>
                <a:lnTo>
                  <a:pt x="37820" y="0"/>
                </a:lnTo>
                <a:lnTo>
                  <a:pt x="38365" y="0"/>
                </a:lnTo>
                <a:lnTo>
                  <a:pt x="49508" y="0"/>
                </a:lnTo>
                <a:lnTo>
                  <a:pt x="63247" y="0"/>
                </a:lnTo>
                <a:lnTo>
                  <a:pt x="63247" y="201"/>
                </a:lnTo>
                <a:lnTo>
                  <a:pt x="67789" y="201"/>
                </a:lnTo>
                <a:lnTo>
                  <a:pt x="67789" y="0"/>
                </a:lnTo>
                <a:lnTo>
                  <a:pt x="120000" y="0"/>
                </a:lnTo>
                <a:lnTo>
                  <a:pt x="111986" y="119999"/>
                </a:lnTo>
                <a:lnTo>
                  <a:pt x="67789" y="119999"/>
                </a:lnTo>
                <a:lnTo>
                  <a:pt x="67789" y="119999"/>
                </a:lnTo>
                <a:lnTo>
                  <a:pt x="63247" y="119999"/>
                </a:lnTo>
                <a:lnTo>
                  <a:pt x="63247" y="120000"/>
                </a:lnTo>
                <a:lnTo>
                  <a:pt x="50930" y="120000"/>
                </a:lnTo>
                <a:lnTo>
                  <a:pt x="49619" y="120000"/>
                </a:lnTo>
                <a:lnTo>
                  <a:pt x="49508" y="120000"/>
                </a:lnTo>
                <a:lnTo>
                  <a:pt x="38365" y="120000"/>
                </a:lnTo>
                <a:lnTo>
                  <a:pt x="37820" y="120000"/>
                </a:lnTo>
                <a:lnTo>
                  <a:pt x="35614" y="120000"/>
                </a:lnTo>
                <a:lnTo>
                  <a:pt x="0" y="12000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5" name="Shape 395"/>
          <p:cNvSpPr txBox="1">
            <a:spLocks noGrp="1"/>
          </p:cNvSpPr>
          <p:nvPr>
            <p:ph type="title"/>
          </p:nvPr>
        </p:nvSpPr>
        <p:spPr>
          <a:xfrm>
            <a:off x="575430" y="5444835"/>
            <a:ext cx="6821738" cy="830231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en-US"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Caractéristiques de l’antenne</a:t>
            </a:r>
            <a:endParaRPr sz="35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6" name="Shape 396"/>
          <p:cNvSpPr txBox="1">
            <a:spLocks noGrp="1"/>
          </p:cNvSpPr>
          <p:nvPr>
            <p:ph type="body" idx="1"/>
          </p:nvPr>
        </p:nvSpPr>
        <p:spPr>
          <a:xfrm>
            <a:off x="1204480" y="941100"/>
            <a:ext cx="6192688" cy="1511306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Longueur de l’antenne liée a la fréquence </a:t>
            </a:r>
            <a:endParaRPr/>
          </a:p>
        </p:txBody>
      </p:sp>
      <p:sp>
        <p:nvSpPr>
          <p:cNvPr id="397" name="Shape 397"/>
          <p:cNvSpPr/>
          <p:nvPr/>
        </p:nvSpPr>
        <p:spPr>
          <a:xfrm>
            <a:off x="2572632" y="2226478"/>
            <a:ext cx="3293274" cy="648126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398" name="Shape 398"/>
          <p:cNvSpPr/>
          <p:nvPr/>
        </p:nvSpPr>
        <p:spPr>
          <a:xfrm>
            <a:off x="2149889" y="3228934"/>
            <a:ext cx="4138761" cy="616515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Shape 404"/>
          <p:cNvSpPr/>
          <p:nvPr/>
        </p:nvSpPr>
        <p:spPr>
          <a:xfrm>
            <a:off x="7397168" y="5346700"/>
            <a:ext cx="1746832" cy="1511301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35942" y="0"/>
                </a:moveTo>
                <a:lnTo>
                  <a:pt x="120000" y="0"/>
                </a:lnTo>
                <a:lnTo>
                  <a:pt x="120000" y="119999"/>
                </a:lnTo>
                <a:lnTo>
                  <a:pt x="0" y="119999"/>
                </a:lnTo>
                <a:close/>
              </a:path>
            </a:pathLst>
          </a:custGeom>
          <a:solidFill>
            <a:schemeClr val="dk1">
              <a:alpha val="84705"/>
            </a:schemeClr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5" name="Shape 405"/>
          <p:cNvSpPr/>
          <p:nvPr/>
        </p:nvSpPr>
        <p:spPr>
          <a:xfrm>
            <a:off x="0" y="5346694"/>
            <a:ext cx="7835438" cy="151130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35614" y="0"/>
                </a:lnTo>
                <a:lnTo>
                  <a:pt x="37820" y="0"/>
                </a:lnTo>
                <a:lnTo>
                  <a:pt x="38365" y="0"/>
                </a:lnTo>
                <a:lnTo>
                  <a:pt x="49508" y="0"/>
                </a:lnTo>
                <a:lnTo>
                  <a:pt x="63247" y="0"/>
                </a:lnTo>
                <a:lnTo>
                  <a:pt x="63247" y="201"/>
                </a:lnTo>
                <a:lnTo>
                  <a:pt x="67789" y="201"/>
                </a:lnTo>
                <a:lnTo>
                  <a:pt x="67789" y="0"/>
                </a:lnTo>
                <a:lnTo>
                  <a:pt x="120000" y="0"/>
                </a:lnTo>
                <a:lnTo>
                  <a:pt x="111986" y="119999"/>
                </a:lnTo>
                <a:lnTo>
                  <a:pt x="67789" y="119999"/>
                </a:lnTo>
                <a:lnTo>
                  <a:pt x="67789" y="119999"/>
                </a:lnTo>
                <a:lnTo>
                  <a:pt x="63247" y="119999"/>
                </a:lnTo>
                <a:lnTo>
                  <a:pt x="63247" y="120000"/>
                </a:lnTo>
                <a:lnTo>
                  <a:pt x="50930" y="120000"/>
                </a:lnTo>
                <a:lnTo>
                  <a:pt x="49619" y="120000"/>
                </a:lnTo>
                <a:lnTo>
                  <a:pt x="49508" y="120000"/>
                </a:lnTo>
                <a:lnTo>
                  <a:pt x="38365" y="120000"/>
                </a:lnTo>
                <a:lnTo>
                  <a:pt x="37820" y="120000"/>
                </a:lnTo>
                <a:lnTo>
                  <a:pt x="35614" y="120000"/>
                </a:lnTo>
                <a:lnTo>
                  <a:pt x="0" y="12000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6" name="Shape 406"/>
          <p:cNvSpPr txBox="1">
            <a:spLocks noGrp="1"/>
          </p:cNvSpPr>
          <p:nvPr>
            <p:ph type="title"/>
          </p:nvPr>
        </p:nvSpPr>
        <p:spPr>
          <a:xfrm>
            <a:off x="575430" y="5444835"/>
            <a:ext cx="6821738" cy="830231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en-US"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Trame du signal transmis </a:t>
            </a:r>
            <a:endParaRPr sz="35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7" name="Shape 40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36448" y="884607"/>
            <a:ext cx="5760720" cy="36658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Shape 413"/>
          <p:cNvSpPr/>
          <p:nvPr/>
        </p:nvSpPr>
        <p:spPr>
          <a:xfrm>
            <a:off x="7397168" y="5346700"/>
            <a:ext cx="1746832" cy="1511301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35942" y="0"/>
                </a:moveTo>
                <a:lnTo>
                  <a:pt x="120000" y="0"/>
                </a:lnTo>
                <a:lnTo>
                  <a:pt x="120000" y="119999"/>
                </a:lnTo>
                <a:lnTo>
                  <a:pt x="0" y="119999"/>
                </a:lnTo>
                <a:close/>
              </a:path>
            </a:pathLst>
          </a:custGeom>
          <a:solidFill>
            <a:schemeClr val="dk1">
              <a:alpha val="84705"/>
            </a:schemeClr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4" name="Shape 414"/>
          <p:cNvSpPr/>
          <p:nvPr/>
        </p:nvSpPr>
        <p:spPr>
          <a:xfrm>
            <a:off x="0" y="5346694"/>
            <a:ext cx="7835438" cy="151130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35614" y="0"/>
                </a:lnTo>
                <a:lnTo>
                  <a:pt x="37820" y="0"/>
                </a:lnTo>
                <a:lnTo>
                  <a:pt x="38365" y="0"/>
                </a:lnTo>
                <a:lnTo>
                  <a:pt x="49508" y="0"/>
                </a:lnTo>
                <a:lnTo>
                  <a:pt x="63247" y="0"/>
                </a:lnTo>
                <a:lnTo>
                  <a:pt x="63247" y="201"/>
                </a:lnTo>
                <a:lnTo>
                  <a:pt x="67789" y="201"/>
                </a:lnTo>
                <a:lnTo>
                  <a:pt x="67789" y="0"/>
                </a:lnTo>
                <a:lnTo>
                  <a:pt x="120000" y="0"/>
                </a:lnTo>
                <a:lnTo>
                  <a:pt x="111986" y="119999"/>
                </a:lnTo>
                <a:lnTo>
                  <a:pt x="67789" y="119999"/>
                </a:lnTo>
                <a:lnTo>
                  <a:pt x="67789" y="119999"/>
                </a:lnTo>
                <a:lnTo>
                  <a:pt x="63247" y="119999"/>
                </a:lnTo>
                <a:lnTo>
                  <a:pt x="63247" y="120000"/>
                </a:lnTo>
                <a:lnTo>
                  <a:pt x="50930" y="120000"/>
                </a:lnTo>
                <a:lnTo>
                  <a:pt x="49619" y="120000"/>
                </a:lnTo>
                <a:lnTo>
                  <a:pt x="49508" y="120000"/>
                </a:lnTo>
                <a:lnTo>
                  <a:pt x="38365" y="120000"/>
                </a:lnTo>
                <a:lnTo>
                  <a:pt x="37820" y="120000"/>
                </a:lnTo>
                <a:lnTo>
                  <a:pt x="35614" y="120000"/>
                </a:lnTo>
                <a:lnTo>
                  <a:pt x="0" y="12000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5" name="Shape 415"/>
          <p:cNvSpPr txBox="1">
            <a:spLocks noGrp="1"/>
          </p:cNvSpPr>
          <p:nvPr>
            <p:ph type="title"/>
          </p:nvPr>
        </p:nvSpPr>
        <p:spPr>
          <a:xfrm>
            <a:off x="575430" y="5444835"/>
            <a:ext cx="6821738" cy="830231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en-US"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Programme de l’émetteur</a:t>
            </a:r>
            <a:endParaRPr sz="35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16" name="Shape 416" descr="F:\Projet sin\image\Sysml\diagramme etat telecommande (1)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1520" y="582934"/>
            <a:ext cx="3537382" cy="3997637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Shape 417"/>
          <p:cNvSpPr/>
          <p:nvPr/>
        </p:nvSpPr>
        <p:spPr>
          <a:xfrm>
            <a:off x="4283968" y="260648"/>
            <a:ext cx="4572000" cy="4884286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>
                <a:solidFill>
                  <a:srgbClr val="800000"/>
                </a:solidFill>
                <a:latin typeface="Courier New"/>
                <a:ea typeface="Courier New"/>
                <a:cs typeface="Courier New"/>
                <a:sym typeface="Courier New"/>
              </a:rPr>
              <a:t>void</a:t>
            </a:r>
            <a:r>
              <a:rPr lang="en-US" sz="1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loop</a:t>
            </a:r>
            <a:r>
              <a:rPr lang="en-US" sz="1100">
                <a:solidFill>
                  <a:srgbClr val="808030"/>
                </a:solidFill>
                <a:latin typeface="Courier New"/>
                <a:ea typeface="Courier New"/>
                <a:cs typeface="Courier New"/>
                <a:sym typeface="Courier New"/>
              </a:rPr>
              <a:t>()</a:t>
            </a:r>
            <a:r>
              <a:rPr lang="en-US" sz="1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100">
                <a:solidFill>
                  <a:srgbClr val="800080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-US" sz="1100">
                <a:solidFill>
                  <a:srgbClr val="696969"/>
                </a:solidFill>
                <a:latin typeface="Courier New"/>
                <a:ea typeface="Courier New"/>
                <a:cs typeface="Courier New"/>
                <a:sym typeface="Courier New"/>
              </a:rPr>
              <a:t>// lecture des entre du joystick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x </a:t>
            </a:r>
            <a:r>
              <a:rPr lang="en-US" sz="1100">
                <a:solidFill>
                  <a:srgbClr val="808030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US" sz="1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analogRead</a:t>
            </a:r>
            <a:r>
              <a:rPr lang="en-US" sz="1100">
                <a:solidFill>
                  <a:srgbClr val="80803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joyPin1</a:t>
            </a:r>
            <a:r>
              <a:rPr lang="en-US" sz="1100">
                <a:solidFill>
                  <a:srgbClr val="808030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-US" sz="1100">
                <a:solidFill>
                  <a:srgbClr val="800080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r>
              <a:rPr lang="en-US" sz="1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y </a:t>
            </a:r>
            <a:r>
              <a:rPr lang="en-US" sz="1100">
                <a:solidFill>
                  <a:srgbClr val="808030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US" sz="1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analogRead</a:t>
            </a:r>
            <a:r>
              <a:rPr lang="en-US" sz="1100">
                <a:solidFill>
                  <a:srgbClr val="80803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joyPin2</a:t>
            </a:r>
            <a:r>
              <a:rPr lang="en-US" sz="1100">
                <a:solidFill>
                  <a:srgbClr val="808030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-US" sz="1100">
                <a:solidFill>
                  <a:srgbClr val="800080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r>
              <a:rPr lang="en-US" sz="1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valeur </a:t>
            </a:r>
            <a:r>
              <a:rPr lang="en-US" sz="1100">
                <a:solidFill>
                  <a:srgbClr val="808030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US" sz="1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100">
                <a:solidFill>
                  <a:srgbClr val="008C00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-US" sz="1100">
                <a:solidFill>
                  <a:srgbClr val="800080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r>
              <a:rPr lang="en-US" sz="1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100">
                <a:solidFill>
                  <a:srgbClr val="696969"/>
                </a:solidFill>
                <a:latin typeface="Courier New"/>
                <a:ea typeface="Courier New"/>
                <a:cs typeface="Courier New"/>
                <a:sym typeface="Courier New"/>
              </a:rPr>
              <a:t>//definition de la valeur de commande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delay</a:t>
            </a:r>
            <a:r>
              <a:rPr lang="en-US" sz="1100">
                <a:solidFill>
                  <a:srgbClr val="80803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100">
                <a:solidFill>
                  <a:srgbClr val="008C00"/>
                </a:solidFill>
                <a:latin typeface="Courier New"/>
                <a:ea typeface="Courier New"/>
                <a:cs typeface="Courier New"/>
                <a:sym typeface="Courier New"/>
              </a:rPr>
              <a:t>200</a:t>
            </a:r>
            <a:r>
              <a:rPr lang="en-US" sz="1100">
                <a:solidFill>
                  <a:srgbClr val="808030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-US" sz="1100">
                <a:solidFill>
                  <a:srgbClr val="800080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r>
              <a:rPr lang="en-US" sz="1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100">
                <a:solidFill>
                  <a:srgbClr val="696969"/>
                </a:solidFill>
                <a:latin typeface="Courier New"/>
                <a:ea typeface="Courier New"/>
                <a:cs typeface="Courier New"/>
                <a:sym typeface="Courier New"/>
              </a:rPr>
              <a:t>//Attente pour eviter de surcharge l'emetteur en envoie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100">
                <a:solidFill>
                  <a:srgbClr val="696969"/>
                </a:solidFill>
                <a:latin typeface="Courier New"/>
                <a:ea typeface="Courier New"/>
                <a:cs typeface="Courier New"/>
                <a:sym typeface="Courier New"/>
              </a:rPr>
              <a:t>//Association des valeur du joystick avec la valeur de commande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-US" sz="1100">
                <a:solidFill>
                  <a:srgbClr val="696969"/>
                </a:solidFill>
                <a:latin typeface="Courier New"/>
                <a:ea typeface="Courier New"/>
                <a:cs typeface="Courier New"/>
                <a:sym typeface="Courier New"/>
              </a:rPr>
              <a:t>//Pour les donnee pour l'axe X (avant, arriere)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-US" sz="1100" b="1">
                <a:solidFill>
                  <a:srgbClr val="800000"/>
                </a:solidFill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en-US" sz="1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100">
                <a:solidFill>
                  <a:srgbClr val="80803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x </a:t>
            </a:r>
            <a:r>
              <a:rPr lang="en-US" sz="1100">
                <a:solidFill>
                  <a:srgbClr val="80803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-US" sz="1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100">
                <a:solidFill>
                  <a:srgbClr val="008C00"/>
                </a:solidFill>
                <a:latin typeface="Courier New"/>
                <a:ea typeface="Courier New"/>
                <a:cs typeface="Courier New"/>
                <a:sym typeface="Courier New"/>
              </a:rPr>
              <a:t>500</a:t>
            </a:r>
            <a:r>
              <a:rPr lang="en-US" sz="1100">
                <a:solidFill>
                  <a:srgbClr val="808030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-US" sz="1100">
                <a:solidFill>
                  <a:srgbClr val="800080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Serial</a:t>
            </a:r>
            <a:r>
              <a:rPr lang="en-US" sz="1100">
                <a:solidFill>
                  <a:srgbClr val="808030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println</a:t>
            </a:r>
            <a:r>
              <a:rPr lang="en-US" sz="1100">
                <a:solidFill>
                  <a:srgbClr val="80803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100">
                <a:solidFill>
                  <a:srgbClr val="800000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US" sz="1100">
                <a:solidFill>
                  <a:srgbClr val="0000E6"/>
                </a:solidFill>
                <a:latin typeface="Courier New"/>
                <a:ea typeface="Courier New"/>
                <a:cs typeface="Courier New"/>
                <a:sym typeface="Courier New"/>
              </a:rPr>
              <a:t>avancer</a:t>
            </a:r>
            <a:r>
              <a:rPr lang="en-US" sz="1100">
                <a:solidFill>
                  <a:srgbClr val="800000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US" sz="1100">
                <a:solidFill>
                  <a:srgbClr val="808030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-US" sz="1100">
                <a:solidFill>
                  <a:srgbClr val="800080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valeur </a:t>
            </a:r>
            <a:r>
              <a:rPr lang="en-US" sz="1100">
                <a:solidFill>
                  <a:srgbClr val="808030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US" sz="1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100">
                <a:solidFill>
                  <a:srgbClr val="008C00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-US" sz="1100">
                <a:solidFill>
                  <a:srgbClr val="800080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1100">
                <a:solidFill>
                  <a:srgbClr val="800080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lang="en-US" sz="1100" b="1">
                <a:solidFill>
                  <a:srgbClr val="800000"/>
                </a:solidFill>
                <a:latin typeface="Courier New"/>
                <a:ea typeface="Courier New"/>
                <a:cs typeface="Courier New"/>
                <a:sym typeface="Courier New"/>
              </a:rPr>
              <a:t>else</a:t>
            </a:r>
            <a:r>
              <a:rPr lang="en-US" sz="1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100" b="1">
                <a:solidFill>
                  <a:srgbClr val="800000"/>
                </a:solidFill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en-US" sz="1100">
                <a:solidFill>
                  <a:srgbClr val="80803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x </a:t>
            </a:r>
            <a:r>
              <a:rPr lang="en-US" sz="1100">
                <a:solidFill>
                  <a:srgbClr val="80803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-US" sz="1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100">
                <a:solidFill>
                  <a:srgbClr val="008C00"/>
                </a:solidFill>
                <a:latin typeface="Courier New"/>
                <a:ea typeface="Courier New"/>
                <a:cs typeface="Courier New"/>
                <a:sym typeface="Courier New"/>
              </a:rPr>
              <a:t>510</a:t>
            </a:r>
            <a:r>
              <a:rPr lang="en-US" sz="1100">
                <a:solidFill>
                  <a:srgbClr val="808030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-US" sz="1100">
                <a:solidFill>
                  <a:srgbClr val="800080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Serial</a:t>
            </a:r>
            <a:r>
              <a:rPr lang="en-US" sz="1100">
                <a:solidFill>
                  <a:srgbClr val="808030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println</a:t>
            </a:r>
            <a:r>
              <a:rPr lang="en-US" sz="1100">
                <a:solidFill>
                  <a:srgbClr val="80803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100">
                <a:solidFill>
                  <a:srgbClr val="800000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US" sz="1100">
                <a:solidFill>
                  <a:srgbClr val="0000E6"/>
                </a:solidFill>
                <a:latin typeface="Courier New"/>
                <a:ea typeface="Courier New"/>
                <a:cs typeface="Courier New"/>
                <a:sym typeface="Courier New"/>
              </a:rPr>
              <a:t>reculer</a:t>
            </a:r>
            <a:r>
              <a:rPr lang="en-US" sz="1100">
                <a:solidFill>
                  <a:srgbClr val="800000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US" sz="1100">
                <a:solidFill>
                  <a:srgbClr val="808030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-US" sz="1100">
                <a:solidFill>
                  <a:srgbClr val="800080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valeur </a:t>
            </a:r>
            <a:r>
              <a:rPr lang="en-US" sz="1100">
                <a:solidFill>
                  <a:srgbClr val="808030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US" sz="1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100">
                <a:solidFill>
                  <a:srgbClr val="008C00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n-US" sz="1100">
                <a:solidFill>
                  <a:srgbClr val="800080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</a:t>
            </a:r>
            <a:r>
              <a:rPr lang="en-US" sz="1100">
                <a:solidFill>
                  <a:srgbClr val="800080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lang="en-US" sz="1100" b="1">
                <a:solidFill>
                  <a:srgbClr val="800000"/>
                </a:solidFill>
                <a:latin typeface="Courier New"/>
                <a:ea typeface="Courier New"/>
                <a:cs typeface="Courier New"/>
                <a:sym typeface="Courier New"/>
              </a:rPr>
              <a:t>else</a:t>
            </a:r>
            <a:r>
              <a:rPr lang="en-US" sz="1100">
                <a:solidFill>
                  <a:srgbClr val="800080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1100">
                <a:solidFill>
                  <a:srgbClr val="800080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	[…]  </a:t>
            </a:r>
            <a:endParaRPr/>
          </a:p>
          <a:p>
            <a:pPr marL="0" marR="0" lvl="0" indent="0" algn="just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vw_send</a:t>
            </a:r>
            <a:r>
              <a:rPr lang="en-US" sz="1100">
                <a:solidFill>
                  <a:srgbClr val="808030"/>
                </a:solidFill>
                <a:latin typeface="Courier New"/>
                <a:ea typeface="Courier New"/>
                <a:cs typeface="Courier New"/>
                <a:sym typeface="Courier New"/>
              </a:rPr>
              <a:t>((</a:t>
            </a:r>
            <a:r>
              <a:rPr lang="en-US" sz="1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byte </a:t>
            </a:r>
            <a:r>
              <a:rPr lang="en-US" sz="1100">
                <a:solidFill>
                  <a:srgbClr val="808030"/>
                </a:solidFill>
                <a:latin typeface="Courier New"/>
                <a:ea typeface="Courier New"/>
                <a:cs typeface="Courier New"/>
                <a:sym typeface="Courier New"/>
              </a:rPr>
              <a:t>*)</a:t>
            </a:r>
            <a:r>
              <a:rPr lang="en-US" sz="1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100">
                <a:solidFill>
                  <a:srgbClr val="808030"/>
                </a:solidFill>
                <a:latin typeface="Courier New"/>
                <a:ea typeface="Courier New"/>
                <a:cs typeface="Courier New"/>
                <a:sym typeface="Courier New"/>
              </a:rPr>
              <a:t>&amp;</a:t>
            </a:r>
            <a:r>
              <a:rPr lang="en-US" sz="1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valeur</a:t>
            </a:r>
            <a:r>
              <a:rPr lang="en-US" sz="1100">
                <a:solidFill>
                  <a:srgbClr val="808030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US" sz="1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100" b="1">
                <a:solidFill>
                  <a:srgbClr val="800000"/>
                </a:solidFill>
                <a:latin typeface="Courier New"/>
                <a:ea typeface="Courier New"/>
                <a:cs typeface="Courier New"/>
                <a:sym typeface="Courier New"/>
              </a:rPr>
              <a:t>sizeof</a:t>
            </a:r>
            <a:r>
              <a:rPr lang="en-US" sz="1100">
                <a:solidFill>
                  <a:srgbClr val="80803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valeur</a:t>
            </a:r>
            <a:r>
              <a:rPr lang="en-US" sz="1100">
                <a:solidFill>
                  <a:srgbClr val="808030"/>
                </a:solidFill>
                <a:latin typeface="Courier New"/>
                <a:ea typeface="Courier New"/>
                <a:cs typeface="Courier New"/>
                <a:sym typeface="Courier New"/>
              </a:rPr>
              <a:t>))</a:t>
            </a:r>
            <a:r>
              <a:rPr lang="en-US" sz="1100">
                <a:solidFill>
                  <a:srgbClr val="800080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r>
              <a:rPr lang="en-US" sz="1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100">
                <a:solidFill>
                  <a:srgbClr val="696969"/>
                </a:solidFill>
                <a:latin typeface="Courier New"/>
                <a:ea typeface="Courier New"/>
                <a:cs typeface="Courier New"/>
                <a:sym typeface="Courier New"/>
              </a:rPr>
              <a:t>// On envoie le message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vw_wait_tx</a:t>
            </a:r>
            <a:r>
              <a:rPr lang="en-US" sz="1100">
                <a:solidFill>
                  <a:srgbClr val="808030"/>
                </a:solidFill>
                <a:latin typeface="Courier New"/>
                <a:ea typeface="Courier New"/>
                <a:cs typeface="Courier New"/>
                <a:sym typeface="Courier New"/>
              </a:rPr>
              <a:t>()</a:t>
            </a:r>
            <a:r>
              <a:rPr lang="en-US" sz="1100">
                <a:solidFill>
                  <a:srgbClr val="800080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r>
              <a:rPr lang="en-US" sz="1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100">
                <a:solidFill>
                  <a:srgbClr val="696969"/>
                </a:solidFill>
                <a:latin typeface="Courier New"/>
                <a:ea typeface="Courier New"/>
                <a:cs typeface="Courier New"/>
                <a:sym typeface="Courier New"/>
              </a:rPr>
              <a:t>// On attend la fin de l'envoi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100">
                <a:solidFill>
                  <a:srgbClr val="800080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18" name="Shape 418"/>
          <p:cNvCxnSpPr/>
          <p:nvPr/>
        </p:nvCxnSpPr>
        <p:spPr>
          <a:xfrm>
            <a:off x="4067944" y="332656"/>
            <a:ext cx="0" cy="5112178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Shape 424"/>
          <p:cNvSpPr/>
          <p:nvPr/>
        </p:nvSpPr>
        <p:spPr>
          <a:xfrm>
            <a:off x="7397168" y="5346700"/>
            <a:ext cx="1746832" cy="1511301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35942" y="0"/>
                </a:moveTo>
                <a:lnTo>
                  <a:pt x="120000" y="0"/>
                </a:lnTo>
                <a:lnTo>
                  <a:pt x="120000" y="119999"/>
                </a:lnTo>
                <a:lnTo>
                  <a:pt x="0" y="119999"/>
                </a:lnTo>
                <a:close/>
              </a:path>
            </a:pathLst>
          </a:custGeom>
          <a:solidFill>
            <a:schemeClr val="dk1">
              <a:alpha val="84705"/>
            </a:schemeClr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5" name="Shape 425"/>
          <p:cNvSpPr/>
          <p:nvPr/>
        </p:nvSpPr>
        <p:spPr>
          <a:xfrm>
            <a:off x="0" y="5346694"/>
            <a:ext cx="7835438" cy="151130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35614" y="0"/>
                </a:lnTo>
                <a:lnTo>
                  <a:pt x="37820" y="0"/>
                </a:lnTo>
                <a:lnTo>
                  <a:pt x="38365" y="0"/>
                </a:lnTo>
                <a:lnTo>
                  <a:pt x="49508" y="0"/>
                </a:lnTo>
                <a:lnTo>
                  <a:pt x="63247" y="0"/>
                </a:lnTo>
                <a:lnTo>
                  <a:pt x="63247" y="201"/>
                </a:lnTo>
                <a:lnTo>
                  <a:pt x="67789" y="201"/>
                </a:lnTo>
                <a:lnTo>
                  <a:pt x="67789" y="0"/>
                </a:lnTo>
                <a:lnTo>
                  <a:pt x="120000" y="0"/>
                </a:lnTo>
                <a:lnTo>
                  <a:pt x="111986" y="119999"/>
                </a:lnTo>
                <a:lnTo>
                  <a:pt x="67789" y="119999"/>
                </a:lnTo>
                <a:lnTo>
                  <a:pt x="67789" y="119999"/>
                </a:lnTo>
                <a:lnTo>
                  <a:pt x="63247" y="119999"/>
                </a:lnTo>
                <a:lnTo>
                  <a:pt x="63247" y="120000"/>
                </a:lnTo>
                <a:lnTo>
                  <a:pt x="50930" y="120000"/>
                </a:lnTo>
                <a:lnTo>
                  <a:pt x="49619" y="120000"/>
                </a:lnTo>
                <a:lnTo>
                  <a:pt x="49508" y="120000"/>
                </a:lnTo>
                <a:lnTo>
                  <a:pt x="38365" y="120000"/>
                </a:lnTo>
                <a:lnTo>
                  <a:pt x="37820" y="120000"/>
                </a:lnTo>
                <a:lnTo>
                  <a:pt x="35614" y="120000"/>
                </a:lnTo>
                <a:lnTo>
                  <a:pt x="0" y="12000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6" name="Shape 426"/>
          <p:cNvSpPr txBox="1">
            <a:spLocks noGrp="1"/>
          </p:cNvSpPr>
          <p:nvPr>
            <p:ph type="title"/>
          </p:nvPr>
        </p:nvSpPr>
        <p:spPr>
          <a:xfrm>
            <a:off x="575430" y="5444835"/>
            <a:ext cx="6821738" cy="830231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en-US" sz="36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Améliorations</a:t>
            </a:r>
            <a:r>
              <a:rPr lang="en-US" sz="36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6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possibles</a:t>
            </a:r>
            <a:endParaRPr sz="35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7" name="Shape 427"/>
          <p:cNvSpPr txBox="1"/>
          <p:nvPr/>
        </p:nvSpPr>
        <p:spPr>
          <a:xfrm>
            <a:off x="575430" y="1785640"/>
            <a:ext cx="8098526" cy="1477328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Augmenter la tension </a:t>
            </a:r>
            <a:r>
              <a:rPr lang="en-US" sz="2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d’alimentation</a:t>
            </a:r>
            <a:r>
              <a:rPr lang="en-US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2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l’émetteur</a:t>
            </a:r>
            <a:endParaRPr sz="2000" dirty="0"/>
          </a:p>
          <a:p>
            <a:pPr marL="285750" marR="0" lvl="0" indent="-285750" algn="l" rtl="0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Changer de </a:t>
            </a:r>
            <a:r>
              <a:rPr lang="en-US" sz="2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fréquence</a:t>
            </a:r>
            <a:endParaRPr sz="2000" dirty="0"/>
          </a:p>
          <a:p>
            <a:pPr marL="285750" marR="0" lvl="0" indent="-285750" algn="l" rtl="0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Changer de module Emission / </a:t>
            </a:r>
            <a:r>
              <a:rPr lang="en-US" sz="2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Réception</a:t>
            </a:r>
            <a:endParaRPr sz="2000" dirty="0"/>
          </a:p>
          <a:p>
            <a:pPr marL="285750" marR="0" lvl="0" indent="-285750" algn="l" rtl="0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2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Avoir</a:t>
            </a:r>
            <a:r>
              <a:rPr lang="en-US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des </a:t>
            </a:r>
            <a:r>
              <a:rPr lang="en-US" sz="2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antennes</a:t>
            </a:r>
            <a:r>
              <a:rPr lang="en-US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plus </a:t>
            </a:r>
            <a:r>
              <a:rPr lang="en-US" sz="2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performantes</a:t>
            </a:r>
            <a:endParaRPr sz="2000" dirty="0"/>
          </a:p>
          <a:p>
            <a:pPr marL="0" marR="0" lvl="0" indent="0" algn="l" rtl="0">
              <a:spcBef>
                <a:spcPts val="1800"/>
              </a:spcBef>
              <a:spcAft>
                <a:spcPts val="0"/>
              </a:spcAft>
              <a:buNone/>
            </a:pPr>
            <a:endParaRPr sz="2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4A809D5-3600-46D4-A466-67F2349A54FB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1490" y="2316480"/>
            <a:ext cx="370332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Image 7">
            <a:extLst>
              <a:ext uri="{FF2B5EF4-FFF2-40B4-BE49-F238E27FC236}">
                <a16:creationId xmlns:a16="http://schemas.microsoft.com/office/drawing/2014/main" id="{9A49B90D-AFCD-4108-B07A-21290D54B88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9136" y="0"/>
            <a:ext cx="4734863" cy="6858000"/>
          </a:xfrm>
          <a:custGeom>
            <a:avLst/>
            <a:gdLst>
              <a:gd name="connsiteX0" fmla="*/ 65565 w 6313150"/>
              <a:gd name="connsiteY0" fmla="*/ 0 h 6857997"/>
              <a:gd name="connsiteX1" fmla="*/ 6313150 w 6313150"/>
              <a:gd name="connsiteY1" fmla="*/ 0 h 6857997"/>
              <a:gd name="connsiteX2" fmla="*/ 6313150 w 6313150"/>
              <a:gd name="connsiteY2" fmla="*/ 6857997 h 6857997"/>
              <a:gd name="connsiteX3" fmla="*/ 3293946 w 6313150"/>
              <a:gd name="connsiteY3" fmla="*/ 6857997 h 6857997"/>
              <a:gd name="connsiteX4" fmla="*/ 3235857 w 6313150"/>
              <a:gd name="connsiteY4" fmla="*/ 6823061 h 6857997"/>
              <a:gd name="connsiteX5" fmla="*/ 0 w 6313150"/>
              <a:gd name="connsiteY5" fmla="*/ 951803 h 6857997"/>
              <a:gd name="connsiteX6" fmla="*/ 31536 w 6313150"/>
              <a:gd name="connsiteY6" fmla="*/ 285771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91490" y="365125"/>
            <a:ext cx="3840085" cy="1692794"/>
          </a:xfrm>
        </p:spPr>
        <p:txBody>
          <a:bodyPr>
            <a:normAutofit/>
          </a:bodyPr>
          <a:lstStyle/>
          <a:p>
            <a:r>
              <a:rPr lang="fr-FR" b="1" dirty="0"/>
              <a:t>Capteur de température</a:t>
            </a:r>
          </a:p>
        </p:txBody>
      </p: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08C5C00B-48C4-485B-A56A-DE4D54BD79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490" y="2575034"/>
            <a:ext cx="3917646" cy="3462228"/>
          </a:xfrm>
        </p:spPr>
        <p:txBody>
          <a:bodyPr>
            <a:normAutofit/>
          </a:bodyPr>
          <a:lstStyle/>
          <a:p>
            <a:r>
              <a:rPr lang="fr-FR" sz="2000" dirty="0"/>
              <a:t>Mesurer la température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41DA53A-696F-4B6D-87E4-C0595581E6A6}"/>
              </a:ext>
            </a:extLst>
          </p:cNvPr>
          <p:cNvSpPr txBox="1"/>
          <p:nvPr/>
        </p:nvSpPr>
        <p:spPr>
          <a:xfrm>
            <a:off x="251520" y="6308209"/>
            <a:ext cx="187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Simon</a:t>
            </a:r>
          </a:p>
        </p:txBody>
      </p:sp>
      <p:pic>
        <p:nvPicPr>
          <p:cNvPr id="8194" name="Picture 2" descr="https://cdn1.iconfinder.com/data/icons/medical-flat-2/128/59-512.png">
            <a:extLst>
              <a:ext uri="{FF2B5EF4-FFF2-40B4-BE49-F238E27FC236}">
                <a16:creationId xmlns:a16="http://schemas.microsoft.com/office/drawing/2014/main" id="{75F0FEE7-49CC-49A5-A4FE-0D1E057D54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9951" y="3267647"/>
            <a:ext cx="1507553" cy="1507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21087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 15">
            <a:extLst>
              <a:ext uri="{FF2B5EF4-FFF2-40B4-BE49-F238E27FC236}">
                <a16:creationId xmlns:a16="http://schemas.microsoft.com/office/drawing/2014/main" id="{587840E3-2EFB-4574-9280-5F40A331C8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169" y="269201"/>
            <a:ext cx="7656945" cy="4631438"/>
          </a:xfrm>
          <a:prstGeom prst="rect">
            <a:avLst/>
          </a:prstGeom>
        </p:spPr>
      </p:pic>
      <p:sp>
        <p:nvSpPr>
          <p:cNvPr id="344" name="Shape 344"/>
          <p:cNvSpPr/>
          <p:nvPr/>
        </p:nvSpPr>
        <p:spPr>
          <a:xfrm>
            <a:off x="7397168" y="5346700"/>
            <a:ext cx="1746832" cy="1511301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35942" y="0"/>
                </a:moveTo>
                <a:lnTo>
                  <a:pt x="120000" y="0"/>
                </a:lnTo>
                <a:lnTo>
                  <a:pt x="120000" y="119999"/>
                </a:lnTo>
                <a:lnTo>
                  <a:pt x="0" y="119999"/>
                </a:lnTo>
                <a:close/>
              </a:path>
            </a:pathLst>
          </a:custGeom>
          <a:solidFill>
            <a:schemeClr val="dk1">
              <a:alpha val="84705"/>
            </a:schemeClr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5" name="Shape 345"/>
          <p:cNvSpPr/>
          <p:nvPr/>
        </p:nvSpPr>
        <p:spPr>
          <a:xfrm>
            <a:off x="0" y="5346694"/>
            <a:ext cx="7835438" cy="151130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35614" y="0"/>
                </a:lnTo>
                <a:lnTo>
                  <a:pt x="37820" y="0"/>
                </a:lnTo>
                <a:lnTo>
                  <a:pt x="38365" y="0"/>
                </a:lnTo>
                <a:lnTo>
                  <a:pt x="49508" y="0"/>
                </a:lnTo>
                <a:lnTo>
                  <a:pt x="63247" y="0"/>
                </a:lnTo>
                <a:lnTo>
                  <a:pt x="63247" y="201"/>
                </a:lnTo>
                <a:lnTo>
                  <a:pt x="67789" y="201"/>
                </a:lnTo>
                <a:lnTo>
                  <a:pt x="67789" y="0"/>
                </a:lnTo>
                <a:lnTo>
                  <a:pt x="120000" y="0"/>
                </a:lnTo>
                <a:lnTo>
                  <a:pt x="111986" y="119999"/>
                </a:lnTo>
                <a:lnTo>
                  <a:pt x="67789" y="119999"/>
                </a:lnTo>
                <a:lnTo>
                  <a:pt x="67789" y="119999"/>
                </a:lnTo>
                <a:lnTo>
                  <a:pt x="63247" y="119999"/>
                </a:lnTo>
                <a:lnTo>
                  <a:pt x="63247" y="120000"/>
                </a:lnTo>
                <a:lnTo>
                  <a:pt x="50930" y="120000"/>
                </a:lnTo>
                <a:lnTo>
                  <a:pt x="49619" y="120000"/>
                </a:lnTo>
                <a:lnTo>
                  <a:pt x="49508" y="120000"/>
                </a:lnTo>
                <a:lnTo>
                  <a:pt x="38365" y="120000"/>
                </a:lnTo>
                <a:lnTo>
                  <a:pt x="37820" y="120000"/>
                </a:lnTo>
                <a:lnTo>
                  <a:pt x="35614" y="120000"/>
                </a:lnTo>
                <a:lnTo>
                  <a:pt x="0" y="12000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6" name="Shape 346"/>
          <p:cNvSpPr txBox="1">
            <a:spLocks noGrp="1"/>
          </p:cNvSpPr>
          <p:nvPr>
            <p:ph type="title"/>
          </p:nvPr>
        </p:nvSpPr>
        <p:spPr>
          <a:xfrm>
            <a:off x="556682" y="5612654"/>
            <a:ext cx="6821738" cy="830231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Montage électronique</a:t>
            </a:r>
            <a:endParaRPr sz="27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214A0C7D-C09C-48C3-8198-A98433C46BC6}"/>
              </a:ext>
            </a:extLst>
          </p:cNvPr>
          <p:cNvGrpSpPr/>
          <p:nvPr/>
        </p:nvGrpSpPr>
        <p:grpSpPr>
          <a:xfrm>
            <a:off x="3390853" y="2711191"/>
            <a:ext cx="4719782" cy="1809291"/>
            <a:chOff x="-842730" y="337446"/>
            <a:chExt cx="3026266" cy="1809291"/>
          </a:xfrm>
        </p:grpSpPr>
        <p:grpSp>
          <p:nvGrpSpPr>
            <p:cNvPr id="6" name="Groupe 5">
              <a:extLst>
                <a:ext uri="{FF2B5EF4-FFF2-40B4-BE49-F238E27FC236}">
                  <a16:creationId xmlns:a16="http://schemas.microsoft.com/office/drawing/2014/main" id="{24285127-FD80-4DF5-B8C5-09431AC08298}"/>
                </a:ext>
              </a:extLst>
            </p:cNvPr>
            <p:cNvGrpSpPr/>
            <p:nvPr/>
          </p:nvGrpSpPr>
          <p:grpSpPr>
            <a:xfrm>
              <a:off x="337356" y="337446"/>
              <a:ext cx="1846180" cy="1809291"/>
              <a:chOff x="337356" y="337446"/>
              <a:chExt cx="1846180" cy="1809291"/>
            </a:xfrm>
          </p:grpSpPr>
          <p:sp>
            <p:nvSpPr>
              <p:cNvPr id="8" name="Ellipse 7">
                <a:extLst>
                  <a:ext uri="{FF2B5EF4-FFF2-40B4-BE49-F238E27FC236}">
                    <a16:creationId xmlns:a16="http://schemas.microsoft.com/office/drawing/2014/main" id="{A445E618-4653-4345-AA4B-33BE7A2EC118}"/>
                  </a:ext>
                </a:extLst>
              </p:cNvPr>
              <p:cNvSpPr/>
              <p:nvPr/>
            </p:nvSpPr>
            <p:spPr>
              <a:xfrm>
                <a:off x="563586" y="980828"/>
                <a:ext cx="772359" cy="1165909"/>
              </a:xfrm>
              <a:prstGeom prst="ellipse">
                <a:avLst/>
              </a:prstGeom>
              <a:noFill/>
              <a:ln w="2857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FB466C11-44DF-4726-AD01-DCADC9E8519F}"/>
                  </a:ext>
                </a:extLst>
              </p:cNvPr>
              <p:cNvSpPr txBox="1"/>
              <p:nvPr/>
            </p:nvSpPr>
            <p:spPr>
              <a:xfrm>
                <a:off x="337356" y="337446"/>
                <a:ext cx="1846180" cy="307777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r>
                  <a:rPr lang="fr-FR" dirty="0"/>
                  <a:t>Capteur de température P/N 1124</a:t>
                </a:r>
              </a:p>
            </p:txBody>
          </p:sp>
        </p:grp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D6A7496B-51B2-4838-8B3F-31F7D26739E5}"/>
                </a:ext>
              </a:extLst>
            </p:cNvPr>
            <p:cNvSpPr txBox="1"/>
            <p:nvPr/>
          </p:nvSpPr>
          <p:spPr>
            <a:xfrm>
              <a:off x="-842730" y="1685769"/>
              <a:ext cx="654930" cy="30777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fr-FR" dirty="0"/>
                <a:t>Broche A2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48061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/>
          <p:nvPr/>
        </p:nvSpPr>
        <p:spPr>
          <a:xfrm>
            <a:off x="283551" y="4633546"/>
            <a:ext cx="8579094" cy="1844256"/>
          </a:xfrm>
          <a:prstGeom prst="rect">
            <a:avLst/>
          </a:prstGeom>
          <a:solidFill>
            <a:srgbClr val="3F3F3F"/>
          </a:solidFill>
          <a:ln w="127000" cap="sq" cmpd="thinThick">
            <a:solidFill>
              <a:srgbClr val="3F3F3F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72" name="Shape 172"/>
          <p:cNvCxnSpPr/>
          <p:nvPr/>
        </p:nvCxnSpPr>
        <p:spPr>
          <a:xfrm>
            <a:off x="1657350" y="5738691"/>
            <a:ext cx="5829300" cy="0"/>
          </a:xfrm>
          <a:prstGeom prst="straightConnector1">
            <a:avLst/>
          </a:prstGeom>
          <a:noFill/>
          <a:ln w="22225" cap="flat" cmpd="sng">
            <a:solidFill>
              <a:srgbClr val="D8D8D8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6" name="Shape 176"/>
          <p:cNvSpPr txBox="1">
            <a:spLocks noGrp="1"/>
          </p:cNvSpPr>
          <p:nvPr>
            <p:ph type="title"/>
          </p:nvPr>
        </p:nvSpPr>
        <p:spPr>
          <a:xfrm>
            <a:off x="395653" y="4756638"/>
            <a:ext cx="8354891" cy="93044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700"/>
              <a:buFont typeface="Calibri"/>
              <a:buNone/>
            </a:pPr>
            <a:r>
              <a:rPr lang="en-US" sz="47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2.Présentation générale</a:t>
            </a:r>
            <a:endParaRPr/>
          </a:p>
        </p:txBody>
      </p:sp>
      <p:sp>
        <p:nvSpPr>
          <p:cNvPr id="177" name="Shape 177"/>
          <p:cNvSpPr txBox="1">
            <a:spLocks noGrp="1"/>
          </p:cNvSpPr>
          <p:nvPr>
            <p:ph type="body" idx="1"/>
          </p:nvPr>
        </p:nvSpPr>
        <p:spPr>
          <a:xfrm>
            <a:off x="1004521" y="5815698"/>
            <a:ext cx="6858000" cy="420001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5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2E00"/>
              </a:buClr>
              <a:buSzPts val="1700"/>
              <a:buFont typeface="Arial"/>
              <a:buNone/>
            </a:pPr>
            <a:r>
              <a:rPr lang="en-US" sz="1700" b="0" i="0" u="none" strike="noStrike" cap="none">
                <a:solidFill>
                  <a:srgbClr val="FF2E00"/>
                </a:solidFill>
                <a:latin typeface="Calibri"/>
                <a:ea typeface="Calibri"/>
                <a:cs typeface="Calibri"/>
                <a:sym typeface="Calibri"/>
              </a:rPr>
              <a:t>2.1.Gantt et Bon de commande </a:t>
            </a:r>
            <a:endParaRPr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04DE50DC-8A82-4812-A2F9-57AC838087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819" y="889927"/>
            <a:ext cx="8700924" cy="2669054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AC533DD-1CF6-4A33-852D-3877441533A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97168" y="5346700"/>
            <a:ext cx="1746832" cy="1511301"/>
          </a:xfrm>
          <a:custGeom>
            <a:avLst/>
            <a:gdLst>
              <a:gd name="connsiteX0" fmla="*/ 697617 w 2329109"/>
              <a:gd name="connsiteY0" fmla="*/ 0 h 1511301"/>
              <a:gd name="connsiteX1" fmla="*/ 2329109 w 2329109"/>
              <a:gd name="connsiteY1" fmla="*/ 0 h 1511301"/>
              <a:gd name="connsiteX2" fmla="*/ 2329109 w 2329109"/>
              <a:gd name="connsiteY2" fmla="*/ 1511301 h 1511301"/>
              <a:gd name="connsiteX3" fmla="*/ 0 w 2329109"/>
              <a:gd name="connsiteY3" fmla="*/ 1511301 h 1511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29109" h="1511301">
                <a:moveTo>
                  <a:pt x="697617" y="0"/>
                </a:moveTo>
                <a:lnTo>
                  <a:pt x="2329109" y="0"/>
                </a:lnTo>
                <a:lnTo>
                  <a:pt x="2329109" y="1511301"/>
                </a:lnTo>
                <a:lnTo>
                  <a:pt x="0" y="1511301"/>
                </a:lnTo>
                <a:close/>
              </a:path>
            </a:pathLst>
          </a:cu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61B91595-DF01-4E8B-80BF-B812BA9BFDB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46694"/>
            <a:ext cx="7835438" cy="1511306"/>
          </a:xfrm>
          <a:custGeom>
            <a:avLst/>
            <a:gdLst>
              <a:gd name="connsiteX0" fmla="*/ 0 w 10447252"/>
              <a:gd name="connsiteY0" fmla="*/ 0 h 1511306"/>
              <a:gd name="connsiteX1" fmla="*/ 3100647 w 10447252"/>
              <a:gd name="connsiteY1" fmla="*/ 0 h 1511306"/>
              <a:gd name="connsiteX2" fmla="*/ 3292695 w 10447252"/>
              <a:gd name="connsiteY2" fmla="*/ 0 h 1511306"/>
              <a:gd name="connsiteX3" fmla="*/ 3340133 w 10447252"/>
              <a:gd name="connsiteY3" fmla="*/ 0 h 1511306"/>
              <a:gd name="connsiteX4" fmla="*/ 4310215 w 10447252"/>
              <a:gd name="connsiteY4" fmla="*/ 0 h 1511306"/>
              <a:gd name="connsiteX5" fmla="*/ 5506390 w 10447252"/>
              <a:gd name="connsiteY5" fmla="*/ 0 h 1511306"/>
              <a:gd name="connsiteX6" fmla="*/ 5506390 w 10447252"/>
              <a:gd name="connsiteY6" fmla="*/ 2544 h 1511306"/>
              <a:gd name="connsiteX7" fmla="*/ 5901778 w 10447252"/>
              <a:gd name="connsiteY7" fmla="*/ 2544 h 1511306"/>
              <a:gd name="connsiteX8" fmla="*/ 5901778 w 10447252"/>
              <a:gd name="connsiteY8" fmla="*/ 0 h 1511306"/>
              <a:gd name="connsiteX9" fmla="*/ 10447252 w 10447252"/>
              <a:gd name="connsiteY9" fmla="*/ 0 h 1511306"/>
              <a:gd name="connsiteX10" fmla="*/ 9749635 w 10447252"/>
              <a:gd name="connsiteY10" fmla="*/ 1511301 h 1511306"/>
              <a:gd name="connsiteX11" fmla="*/ 5901779 w 10447252"/>
              <a:gd name="connsiteY11" fmla="*/ 1511301 h 1511306"/>
              <a:gd name="connsiteX12" fmla="*/ 5901779 w 10447252"/>
              <a:gd name="connsiteY12" fmla="*/ 1511304 h 1511306"/>
              <a:gd name="connsiteX13" fmla="*/ 5506390 w 10447252"/>
              <a:gd name="connsiteY13" fmla="*/ 1511304 h 1511306"/>
              <a:gd name="connsiteX14" fmla="*/ 5506390 w 10447252"/>
              <a:gd name="connsiteY14" fmla="*/ 1511306 h 1511306"/>
              <a:gd name="connsiteX15" fmla="*/ 4434058 w 10447252"/>
              <a:gd name="connsiteY15" fmla="*/ 1511306 h 1511306"/>
              <a:gd name="connsiteX16" fmla="*/ 4319855 w 10447252"/>
              <a:gd name="connsiteY16" fmla="*/ 1511306 h 1511306"/>
              <a:gd name="connsiteX17" fmla="*/ 4310215 w 10447252"/>
              <a:gd name="connsiteY17" fmla="*/ 1511306 h 1511306"/>
              <a:gd name="connsiteX18" fmla="*/ 3340133 w 10447252"/>
              <a:gd name="connsiteY18" fmla="*/ 1511306 h 1511306"/>
              <a:gd name="connsiteX19" fmla="*/ 3292695 w 10447252"/>
              <a:gd name="connsiteY19" fmla="*/ 1511306 h 1511306"/>
              <a:gd name="connsiteX20" fmla="*/ 3100647 w 10447252"/>
              <a:gd name="connsiteY20" fmla="*/ 1511306 h 1511306"/>
              <a:gd name="connsiteX21" fmla="*/ 0 w 10447252"/>
              <a:gd name="connsiteY21" fmla="*/ 1511306 h 1511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0447252" h="1511306">
                <a:moveTo>
                  <a:pt x="0" y="0"/>
                </a:moveTo>
                <a:lnTo>
                  <a:pt x="3100647" y="0"/>
                </a:lnTo>
                <a:lnTo>
                  <a:pt x="3292695" y="0"/>
                </a:lnTo>
                <a:lnTo>
                  <a:pt x="3340133" y="0"/>
                </a:lnTo>
                <a:lnTo>
                  <a:pt x="4310215" y="0"/>
                </a:lnTo>
                <a:lnTo>
                  <a:pt x="5506390" y="0"/>
                </a:lnTo>
                <a:lnTo>
                  <a:pt x="5506390" y="2544"/>
                </a:lnTo>
                <a:lnTo>
                  <a:pt x="5901778" y="2544"/>
                </a:lnTo>
                <a:lnTo>
                  <a:pt x="5901778" y="0"/>
                </a:lnTo>
                <a:lnTo>
                  <a:pt x="10447252" y="0"/>
                </a:lnTo>
                <a:lnTo>
                  <a:pt x="9749635" y="1511301"/>
                </a:lnTo>
                <a:lnTo>
                  <a:pt x="5901779" y="1511301"/>
                </a:lnTo>
                <a:lnTo>
                  <a:pt x="5901779" y="1511304"/>
                </a:lnTo>
                <a:lnTo>
                  <a:pt x="5506390" y="1511304"/>
                </a:lnTo>
                <a:lnTo>
                  <a:pt x="5506390" y="1511306"/>
                </a:lnTo>
                <a:lnTo>
                  <a:pt x="4434058" y="1511306"/>
                </a:lnTo>
                <a:lnTo>
                  <a:pt x="4319855" y="1511306"/>
                </a:lnTo>
                <a:lnTo>
                  <a:pt x="4310215" y="1511306"/>
                </a:lnTo>
                <a:lnTo>
                  <a:pt x="3340133" y="1511306"/>
                </a:lnTo>
                <a:lnTo>
                  <a:pt x="3292695" y="1511306"/>
                </a:lnTo>
                <a:lnTo>
                  <a:pt x="3100647" y="1511306"/>
                </a:lnTo>
                <a:lnTo>
                  <a:pt x="0" y="1511306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51DD354-E45D-4A7F-A95A-4AC850D085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430" y="5444835"/>
            <a:ext cx="6821738" cy="83023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35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Le P/N 1124</a:t>
            </a:r>
          </a:p>
        </p:txBody>
      </p:sp>
      <p:pic>
        <p:nvPicPr>
          <p:cNvPr id="6" name="Image2">
            <a:extLst>
              <a:ext uri="{FF2B5EF4-FFF2-40B4-BE49-F238E27FC236}">
                <a16:creationId xmlns:a16="http://schemas.microsoft.com/office/drawing/2014/main" id="{640D1A64-4DF8-4AF8-A534-3957C1055423}"/>
              </a:ext>
            </a:extLst>
          </p:cNvPr>
          <p:cNvPicPr/>
          <p:nvPr/>
        </p:nvPicPr>
        <p:blipFill>
          <a:blip r:embed="rId3" cstate="print">
            <a:lum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8343" y="1562001"/>
            <a:ext cx="3983049" cy="3032307"/>
          </a:xfrm>
          <a:prstGeom prst="rect">
            <a:avLst/>
          </a:prstGeom>
          <a:ln>
            <a:noFill/>
            <a:prstDash/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0191811-1969-4413-9F32-3E230878F341}"/>
              </a:ext>
            </a:extLst>
          </p:cNvPr>
          <p:cNvSpPr/>
          <p:nvPr/>
        </p:nvSpPr>
        <p:spPr>
          <a:xfrm>
            <a:off x="4618520" y="2093387"/>
            <a:ext cx="283526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Capteur semi-conducteur</a:t>
            </a:r>
          </a:p>
        </p:txBody>
      </p:sp>
      <p:graphicFrame>
        <p:nvGraphicFramePr>
          <p:cNvPr id="8" name="Tableau 7">
            <a:extLst>
              <a:ext uri="{FF2B5EF4-FFF2-40B4-BE49-F238E27FC236}">
                <a16:creationId xmlns:a16="http://schemas.microsoft.com/office/drawing/2014/main" id="{64DADCED-BBD8-43F2-A8C9-328CD17BD1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1020831"/>
              </p:ext>
            </p:extLst>
          </p:nvPr>
        </p:nvGraphicFramePr>
        <p:xfrm>
          <a:off x="3974706" y="2676842"/>
          <a:ext cx="4339756" cy="150431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620567">
                  <a:extLst>
                    <a:ext uri="{9D8B030D-6E8A-4147-A177-3AD203B41FA5}">
                      <a16:colId xmlns:a16="http://schemas.microsoft.com/office/drawing/2014/main" val="72318138"/>
                    </a:ext>
                  </a:extLst>
                </a:gridCol>
                <a:gridCol w="1719189">
                  <a:extLst>
                    <a:ext uri="{9D8B030D-6E8A-4147-A177-3AD203B41FA5}">
                      <a16:colId xmlns:a16="http://schemas.microsoft.com/office/drawing/2014/main" val="258912163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lnSpc>
                          <a:spcPct val="141000"/>
                        </a:lnSpc>
                        <a:spcAft>
                          <a:spcPts val="0"/>
                        </a:spcAft>
                      </a:pPr>
                      <a:r>
                        <a:rPr lang="fr-FR" sz="1400" kern="150" dirty="0">
                          <a:effectLst/>
                        </a:rPr>
                        <a:t>Tension par degré</a:t>
                      </a:r>
                      <a:endParaRPr lang="fr-FR" sz="1400" kern="150" dirty="0">
                        <a:effectLst/>
                        <a:latin typeface="Liberation Serif" panose="02020603050405020304" pitchFamily="18" charset="0"/>
                        <a:ea typeface="SimSun" panose="02010600030101010101" pitchFamily="2" charset="-122"/>
                        <a:cs typeface="Lucida Sans" panose="020B06020405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41000"/>
                        </a:lnSpc>
                        <a:spcAft>
                          <a:spcPts val="0"/>
                        </a:spcAft>
                      </a:pPr>
                      <a:r>
                        <a:rPr lang="fr-FR" sz="1400" kern="150" dirty="0">
                          <a:effectLst/>
                        </a:rPr>
                        <a:t>22,5mV</a:t>
                      </a:r>
                      <a:endParaRPr lang="fr-FR" sz="1400" kern="150" dirty="0">
                        <a:effectLst/>
                        <a:latin typeface="Liberation Serif" panose="02020603050405020304" pitchFamily="18" charset="0"/>
                        <a:ea typeface="SimSun" panose="02010600030101010101" pitchFamily="2" charset="-122"/>
                        <a:cs typeface="Lucida Sans" panose="020B06020405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52512181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>
                        <a:lnSpc>
                          <a:spcPct val="141000"/>
                        </a:lnSpc>
                        <a:spcAft>
                          <a:spcPts val="0"/>
                        </a:spcAft>
                      </a:pPr>
                      <a:r>
                        <a:rPr lang="fr-FR" sz="1400" b="1" kern="150" dirty="0">
                          <a:effectLst/>
                          <a:latin typeface="Liberation Serif" panose="02020603050405020304" pitchFamily="18" charset="0"/>
                          <a:ea typeface="SimSun" panose="02010600030101010101" pitchFamily="2" charset="-122"/>
                          <a:cs typeface="Lucida Sans" panose="020B0602040502020204" pitchFamily="34" charset="0"/>
                        </a:rPr>
                        <a:t>Référence tension en sortie</a:t>
                      </a:r>
                      <a:endParaRPr lang="fr-FR" sz="1400" kern="150" dirty="0">
                        <a:effectLst/>
                        <a:latin typeface="Liberation Serif" panose="02020603050405020304" pitchFamily="18" charset="0"/>
                        <a:ea typeface="SimSun" panose="02010600030101010101" pitchFamily="2" charset="-122"/>
                        <a:cs typeface="Lucida Sans" panose="020B060204050202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74821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41000"/>
                        </a:lnSpc>
                        <a:spcAft>
                          <a:spcPts val="0"/>
                        </a:spcAft>
                      </a:pPr>
                      <a:r>
                        <a:rPr lang="fr-FR" sz="1400" kern="150">
                          <a:effectLst/>
                          <a:latin typeface="Liberation Serif" panose="02020603050405020304" pitchFamily="18" charset="0"/>
                          <a:ea typeface="SimSun" panose="02010600030101010101" pitchFamily="2" charset="-122"/>
                          <a:cs typeface="Lucida Sans" panose="020B0602040502020204" pitchFamily="34" charset="0"/>
                        </a:rPr>
                        <a:t>Température mesurée :-50°C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41000"/>
                        </a:lnSpc>
                        <a:spcAft>
                          <a:spcPts val="0"/>
                        </a:spcAft>
                      </a:pPr>
                      <a:r>
                        <a:rPr lang="fr-FR" sz="1400" kern="150">
                          <a:effectLst/>
                          <a:latin typeface="Liberation Serif" panose="02020603050405020304" pitchFamily="18" charset="0"/>
                          <a:ea typeface="SimSun" panose="02010600030101010101" pitchFamily="2" charset="-122"/>
                          <a:cs typeface="Lucida Sans" panose="020B0602040502020204" pitchFamily="34" charset="0"/>
                        </a:rPr>
                        <a:t>0,25V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2091574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41000"/>
                        </a:lnSpc>
                        <a:spcAft>
                          <a:spcPts val="0"/>
                        </a:spcAft>
                      </a:pPr>
                      <a:r>
                        <a:rPr lang="fr-FR" sz="1400" kern="150">
                          <a:effectLst/>
                          <a:latin typeface="Liberation Serif" panose="02020603050405020304" pitchFamily="18" charset="0"/>
                          <a:ea typeface="SimSun" panose="02010600030101010101" pitchFamily="2" charset="-122"/>
                          <a:cs typeface="Lucida Sans" panose="020B0602040502020204" pitchFamily="34" charset="0"/>
                        </a:rPr>
                        <a:t>Température mesurée : 0°C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41000"/>
                        </a:lnSpc>
                        <a:spcAft>
                          <a:spcPts val="0"/>
                        </a:spcAft>
                      </a:pPr>
                      <a:r>
                        <a:rPr lang="fr-FR" sz="1400" kern="150">
                          <a:effectLst/>
                          <a:latin typeface="Liberation Serif" panose="02020603050405020304" pitchFamily="18" charset="0"/>
                          <a:ea typeface="SimSun" panose="02010600030101010101" pitchFamily="2" charset="-122"/>
                          <a:cs typeface="Lucida Sans" panose="020B0602040502020204" pitchFamily="34" charset="0"/>
                        </a:rPr>
                        <a:t>1,37V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0119375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41000"/>
                        </a:lnSpc>
                        <a:spcAft>
                          <a:spcPts val="0"/>
                        </a:spcAft>
                      </a:pPr>
                      <a:r>
                        <a:rPr lang="fr-FR" sz="1400" kern="150">
                          <a:effectLst/>
                          <a:latin typeface="Liberation Serif" panose="02020603050405020304" pitchFamily="18" charset="0"/>
                          <a:ea typeface="SimSun" panose="02010600030101010101" pitchFamily="2" charset="-122"/>
                          <a:cs typeface="Lucida Sans" panose="020B0602040502020204" pitchFamily="34" charset="0"/>
                        </a:rPr>
                        <a:t>Température mesurée : +150°C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41000"/>
                        </a:lnSpc>
                        <a:spcAft>
                          <a:spcPts val="0"/>
                        </a:spcAft>
                      </a:pPr>
                      <a:r>
                        <a:rPr lang="fr-FR" sz="1400" kern="150" dirty="0">
                          <a:effectLst/>
                          <a:latin typeface="Liberation Serif" panose="02020603050405020304" pitchFamily="18" charset="0"/>
                          <a:ea typeface="SimSun" panose="02010600030101010101" pitchFamily="2" charset="-122"/>
                          <a:cs typeface="Lucida Sans" panose="020B0602040502020204" pitchFamily="34" charset="0"/>
                        </a:rPr>
                        <a:t>4,75V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075521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9320823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AC533DD-1CF6-4A33-852D-3877441533A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97168" y="5346700"/>
            <a:ext cx="1746832" cy="1511301"/>
          </a:xfrm>
          <a:custGeom>
            <a:avLst/>
            <a:gdLst>
              <a:gd name="connsiteX0" fmla="*/ 697617 w 2329109"/>
              <a:gd name="connsiteY0" fmla="*/ 0 h 1511301"/>
              <a:gd name="connsiteX1" fmla="*/ 2329109 w 2329109"/>
              <a:gd name="connsiteY1" fmla="*/ 0 h 1511301"/>
              <a:gd name="connsiteX2" fmla="*/ 2329109 w 2329109"/>
              <a:gd name="connsiteY2" fmla="*/ 1511301 h 1511301"/>
              <a:gd name="connsiteX3" fmla="*/ 0 w 2329109"/>
              <a:gd name="connsiteY3" fmla="*/ 1511301 h 1511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29109" h="1511301">
                <a:moveTo>
                  <a:pt x="697617" y="0"/>
                </a:moveTo>
                <a:lnTo>
                  <a:pt x="2329109" y="0"/>
                </a:lnTo>
                <a:lnTo>
                  <a:pt x="2329109" y="1511301"/>
                </a:lnTo>
                <a:lnTo>
                  <a:pt x="0" y="1511301"/>
                </a:lnTo>
                <a:close/>
              </a:path>
            </a:pathLst>
          </a:cu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61B91595-DF01-4E8B-80BF-B812BA9BFDB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46694"/>
            <a:ext cx="7835438" cy="1511306"/>
          </a:xfrm>
          <a:custGeom>
            <a:avLst/>
            <a:gdLst>
              <a:gd name="connsiteX0" fmla="*/ 0 w 10447252"/>
              <a:gd name="connsiteY0" fmla="*/ 0 h 1511306"/>
              <a:gd name="connsiteX1" fmla="*/ 3100647 w 10447252"/>
              <a:gd name="connsiteY1" fmla="*/ 0 h 1511306"/>
              <a:gd name="connsiteX2" fmla="*/ 3292695 w 10447252"/>
              <a:gd name="connsiteY2" fmla="*/ 0 h 1511306"/>
              <a:gd name="connsiteX3" fmla="*/ 3340133 w 10447252"/>
              <a:gd name="connsiteY3" fmla="*/ 0 h 1511306"/>
              <a:gd name="connsiteX4" fmla="*/ 4310215 w 10447252"/>
              <a:gd name="connsiteY4" fmla="*/ 0 h 1511306"/>
              <a:gd name="connsiteX5" fmla="*/ 5506390 w 10447252"/>
              <a:gd name="connsiteY5" fmla="*/ 0 h 1511306"/>
              <a:gd name="connsiteX6" fmla="*/ 5506390 w 10447252"/>
              <a:gd name="connsiteY6" fmla="*/ 2544 h 1511306"/>
              <a:gd name="connsiteX7" fmla="*/ 5901778 w 10447252"/>
              <a:gd name="connsiteY7" fmla="*/ 2544 h 1511306"/>
              <a:gd name="connsiteX8" fmla="*/ 5901778 w 10447252"/>
              <a:gd name="connsiteY8" fmla="*/ 0 h 1511306"/>
              <a:gd name="connsiteX9" fmla="*/ 10447252 w 10447252"/>
              <a:gd name="connsiteY9" fmla="*/ 0 h 1511306"/>
              <a:gd name="connsiteX10" fmla="*/ 9749635 w 10447252"/>
              <a:gd name="connsiteY10" fmla="*/ 1511301 h 1511306"/>
              <a:gd name="connsiteX11" fmla="*/ 5901779 w 10447252"/>
              <a:gd name="connsiteY11" fmla="*/ 1511301 h 1511306"/>
              <a:gd name="connsiteX12" fmla="*/ 5901779 w 10447252"/>
              <a:gd name="connsiteY12" fmla="*/ 1511304 h 1511306"/>
              <a:gd name="connsiteX13" fmla="*/ 5506390 w 10447252"/>
              <a:gd name="connsiteY13" fmla="*/ 1511304 h 1511306"/>
              <a:gd name="connsiteX14" fmla="*/ 5506390 w 10447252"/>
              <a:gd name="connsiteY14" fmla="*/ 1511306 h 1511306"/>
              <a:gd name="connsiteX15" fmla="*/ 4434058 w 10447252"/>
              <a:gd name="connsiteY15" fmla="*/ 1511306 h 1511306"/>
              <a:gd name="connsiteX16" fmla="*/ 4319855 w 10447252"/>
              <a:gd name="connsiteY16" fmla="*/ 1511306 h 1511306"/>
              <a:gd name="connsiteX17" fmla="*/ 4310215 w 10447252"/>
              <a:gd name="connsiteY17" fmla="*/ 1511306 h 1511306"/>
              <a:gd name="connsiteX18" fmla="*/ 3340133 w 10447252"/>
              <a:gd name="connsiteY18" fmla="*/ 1511306 h 1511306"/>
              <a:gd name="connsiteX19" fmla="*/ 3292695 w 10447252"/>
              <a:gd name="connsiteY19" fmla="*/ 1511306 h 1511306"/>
              <a:gd name="connsiteX20" fmla="*/ 3100647 w 10447252"/>
              <a:gd name="connsiteY20" fmla="*/ 1511306 h 1511306"/>
              <a:gd name="connsiteX21" fmla="*/ 0 w 10447252"/>
              <a:gd name="connsiteY21" fmla="*/ 1511306 h 1511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0447252" h="1511306">
                <a:moveTo>
                  <a:pt x="0" y="0"/>
                </a:moveTo>
                <a:lnTo>
                  <a:pt x="3100647" y="0"/>
                </a:lnTo>
                <a:lnTo>
                  <a:pt x="3292695" y="0"/>
                </a:lnTo>
                <a:lnTo>
                  <a:pt x="3340133" y="0"/>
                </a:lnTo>
                <a:lnTo>
                  <a:pt x="4310215" y="0"/>
                </a:lnTo>
                <a:lnTo>
                  <a:pt x="5506390" y="0"/>
                </a:lnTo>
                <a:lnTo>
                  <a:pt x="5506390" y="2544"/>
                </a:lnTo>
                <a:lnTo>
                  <a:pt x="5901778" y="2544"/>
                </a:lnTo>
                <a:lnTo>
                  <a:pt x="5901778" y="0"/>
                </a:lnTo>
                <a:lnTo>
                  <a:pt x="10447252" y="0"/>
                </a:lnTo>
                <a:lnTo>
                  <a:pt x="9749635" y="1511301"/>
                </a:lnTo>
                <a:lnTo>
                  <a:pt x="5901779" y="1511301"/>
                </a:lnTo>
                <a:lnTo>
                  <a:pt x="5901779" y="1511304"/>
                </a:lnTo>
                <a:lnTo>
                  <a:pt x="5506390" y="1511304"/>
                </a:lnTo>
                <a:lnTo>
                  <a:pt x="5506390" y="1511306"/>
                </a:lnTo>
                <a:lnTo>
                  <a:pt x="4434058" y="1511306"/>
                </a:lnTo>
                <a:lnTo>
                  <a:pt x="4319855" y="1511306"/>
                </a:lnTo>
                <a:lnTo>
                  <a:pt x="4310215" y="1511306"/>
                </a:lnTo>
                <a:lnTo>
                  <a:pt x="3340133" y="1511306"/>
                </a:lnTo>
                <a:lnTo>
                  <a:pt x="3292695" y="1511306"/>
                </a:lnTo>
                <a:lnTo>
                  <a:pt x="3100647" y="1511306"/>
                </a:lnTo>
                <a:lnTo>
                  <a:pt x="0" y="1511306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51DD354-E45D-4A7F-A95A-4AC850D085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430" y="5444835"/>
            <a:ext cx="6821738" cy="83023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>
              <a:lnSpc>
                <a:spcPct val="90000"/>
              </a:lnSpc>
            </a:pPr>
            <a:r>
              <a:rPr lang="fr-FR" sz="35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Les capteurs semi-conducteurs</a:t>
            </a:r>
          </a:p>
        </p:txBody>
      </p:sp>
      <p:pic>
        <p:nvPicPr>
          <p:cNvPr id="8" name="Image16">
            <a:extLst>
              <a:ext uri="{FF2B5EF4-FFF2-40B4-BE49-F238E27FC236}">
                <a16:creationId xmlns:a16="http://schemas.microsoft.com/office/drawing/2014/main" id="{23F007B5-7E80-4942-AC26-F9FA8A46F462}"/>
              </a:ext>
            </a:extLst>
          </p:cNvPr>
          <p:cNvPicPr/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620937" y="574593"/>
            <a:ext cx="6214501" cy="3106266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0BA9D3A2-CE5B-48B8-BEFC-10FD623C8590}"/>
              </a:ext>
            </a:extLst>
          </p:cNvPr>
          <p:cNvSpPr txBox="1"/>
          <p:nvPr/>
        </p:nvSpPr>
        <p:spPr>
          <a:xfrm>
            <a:off x="705979" y="4123237"/>
            <a:ext cx="16129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b="1" dirty="0"/>
              <a:t>Avantages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/>
              <a:t>Peu coûteux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/>
              <a:t>Très linéaire</a:t>
            </a:r>
          </a:p>
        </p:txBody>
      </p:sp>
    </p:spTree>
    <p:extLst>
      <p:ext uri="{BB962C8B-B14F-4D97-AF65-F5344CB8AC3E}">
        <p14:creationId xmlns:p14="http://schemas.microsoft.com/office/powerpoint/2010/main" val="106714554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AC533DD-1CF6-4A33-852D-3877441533A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97168" y="5346700"/>
            <a:ext cx="1746832" cy="1511301"/>
          </a:xfrm>
          <a:custGeom>
            <a:avLst/>
            <a:gdLst>
              <a:gd name="connsiteX0" fmla="*/ 697617 w 2329109"/>
              <a:gd name="connsiteY0" fmla="*/ 0 h 1511301"/>
              <a:gd name="connsiteX1" fmla="*/ 2329109 w 2329109"/>
              <a:gd name="connsiteY1" fmla="*/ 0 h 1511301"/>
              <a:gd name="connsiteX2" fmla="*/ 2329109 w 2329109"/>
              <a:gd name="connsiteY2" fmla="*/ 1511301 h 1511301"/>
              <a:gd name="connsiteX3" fmla="*/ 0 w 2329109"/>
              <a:gd name="connsiteY3" fmla="*/ 1511301 h 1511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29109" h="1511301">
                <a:moveTo>
                  <a:pt x="697617" y="0"/>
                </a:moveTo>
                <a:lnTo>
                  <a:pt x="2329109" y="0"/>
                </a:lnTo>
                <a:lnTo>
                  <a:pt x="2329109" y="1511301"/>
                </a:lnTo>
                <a:lnTo>
                  <a:pt x="0" y="1511301"/>
                </a:lnTo>
                <a:close/>
              </a:path>
            </a:pathLst>
          </a:cu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61B91595-DF01-4E8B-80BF-B812BA9BFDB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46694"/>
            <a:ext cx="7835438" cy="1511306"/>
          </a:xfrm>
          <a:custGeom>
            <a:avLst/>
            <a:gdLst>
              <a:gd name="connsiteX0" fmla="*/ 0 w 10447252"/>
              <a:gd name="connsiteY0" fmla="*/ 0 h 1511306"/>
              <a:gd name="connsiteX1" fmla="*/ 3100647 w 10447252"/>
              <a:gd name="connsiteY1" fmla="*/ 0 h 1511306"/>
              <a:gd name="connsiteX2" fmla="*/ 3292695 w 10447252"/>
              <a:gd name="connsiteY2" fmla="*/ 0 h 1511306"/>
              <a:gd name="connsiteX3" fmla="*/ 3340133 w 10447252"/>
              <a:gd name="connsiteY3" fmla="*/ 0 h 1511306"/>
              <a:gd name="connsiteX4" fmla="*/ 4310215 w 10447252"/>
              <a:gd name="connsiteY4" fmla="*/ 0 h 1511306"/>
              <a:gd name="connsiteX5" fmla="*/ 5506390 w 10447252"/>
              <a:gd name="connsiteY5" fmla="*/ 0 h 1511306"/>
              <a:gd name="connsiteX6" fmla="*/ 5506390 w 10447252"/>
              <a:gd name="connsiteY6" fmla="*/ 2544 h 1511306"/>
              <a:gd name="connsiteX7" fmla="*/ 5901778 w 10447252"/>
              <a:gd name="connsiteY7" fmla="*/ 2544 h 1511306"/>
              <a:gd name="connsiteX8" fmla="*/ 5901778 w 10447252"/>
              <a:gd name="connsiteY8" fmla="*/ 0 h 1511306"/>
              <a:gd name="connsiteX9" fmla="*/ 10447252 w 10447252"/>
              <a:gd name="connsiteY9" fmla="*/ 0 h 1511306"/>
              <a:gd name="connsiteX10" fmla="*/ 9749635 w 10447252"/>
              <a:gd name="connsiteY10" fmla="*/ 1511301 h 1511306"/>
              <a:gd name="connsiteX11" fmla="*/ 5901779 w 10447252"/>
              <a:gd name="connsiteY11" fmla="*/ 1511301 h 1511306"/>
              <a:gd name="connsiteX12" fmla="*/ 5901779 w 10447252"/>
              <a:gd name="connsiteY12" fmla="*/ 1511304 h 1511306"/>
              <a:gd name="connsiteX13" fmla="*/ 5506390 w 10447252"/>
              <a:gd name="connsiteY13" fmla="*/ 1511304 h 1511306"/>
              <a:gd name="connsiteX14" fmla="*/ 5506390 w 10447252"/>
              <a:gd name="connsiteY14" fmla="*/ 1511306 h 1511306"/>
              <a:gd name="connsiteX15" fmla="*/ 4434058 w 10447252"/>
              <a:gd name="connsiteY15" fmla="*/ 1511306 h 1511306"/>
              <a:gd name="connsiteX16" fmla="*/ 4319855 w 10447252"/>
              <a:gd name="connsiteY16" fmla="*/ 1511306 h 1511306"/>
              <a:gd name="connsiteX17" fmla="*/ 4310215 w 10447252"/>
              <a:gd name="connsiteY17" fmla="*/ 1511306 h 1511306"/>
              <a:gd name="connsiteX18" fmla="*/ 3340133 w 10447252"/>
              <a:gd name="connsiteY18" fmla="*/ 1511306 h 1511306"/>
              <a:gd name="connsiteX19" fmla="*/ 3292695 w 10447252"/>
              <a:gd name="connsiteY19" fmla="*/ 1511306 h 1511306"/>
              <a:gd name="connsiteX20" fmla="*/ 3100647 w 10447252"/>
              <a:gd name="connsiteY20" fmla="*/ 1511306 h 1511306"/>
              <a:gd name="connsiteX21" fmla="*/ 0 w 10447252"/>
              <a:gd name="connsiteY21" fmla="*/ 1511306 h 1511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0447252" h="1511306">
                <a:moveTo>
                  <a:pt x="0" y="0"/>
                </a:moveTo>
                <a:lnTo>
                  <a:pt x="3100647" y="0"/>
                </a:lnTo>
                <a:lnTo>
                  <a:pt x="3292695" y="0"/>
                </a:lnTo>
                <a:lnTo>
                  <a:pt x="3340133" y="0"/>
                </a:lnTo>
                <a:lnTo>
                  <a:pt x="4310215" y="0"/>
                </a:lnTo>
                <a:lnTo>
                  <a:pt x="5506390" y="0"/>
                </a:lnTo>
                <a:lnTo>
                  <a:pt x="5506390" y="2544"/>
                </a:lnTo>
                <a:lnTo>
                  <a:pt x="5901778" y="2544"/>
                </a:lnTo>
                <a:lnTo>
                  <a:pt x="5901778" y="0"/>
                </a:lnTo>
                <a:lnTo>
                  <a:pt x="10447252" y="0"/>
                </a:lnTo>
                <a:lnTo>
                  <a:pt x="9749635" y="1511301"/>
                </a:lnTo>
                <a:lnTo>
                  <a:pt x="5901779" y="1511301"/>
                </a:lnTo>
                <a:lnTo>
                  <a:pt x="5901779" y="1511304"/>
                </a:lnTo>
                <a:lnTo>
                  <a:pt x="5506390" y="1511304"/>
                </a:lnTo>
                <a:lnTo>
                  <a:pt x="5506390" y="1511306"/>
                </a:lnTo>
                <a:lnTo>
                  <a:pt x="4434058" y="1511306"/>
                </a:lnTo>
                <a:lnTo>
                  <a:pt x="4319855" y="1511306"/>
                </a:lnTo>
                <a:lnTo>
                  <a:pt x="4310215" y="1511306"/>
                </a:lnTo>
                <a:lnTo>
                  <a:pt x="3340133" y="1511306"/>
                </a:lnTo>
                <a:lnTo>
                  <a:pt x="3292695" y="1511306"/>
                </a:lnTo>
                <a:lnTo>
                  <a:pt x="3100647" y="1511306"/>
                </a:lnTo>
                <a:lnTo>
                  <a:pt x="0" y="1511306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51DD354-E45D-4A7F-A95A-4AC850D085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430" y="5444835"/>
            <a:ext cx="6821738" cy="83023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>
              <a:lnSpc>
                <a:spcPct val="90000"/>
              </a:lnSpc>
            </a:pPr>
            <a:r>
              <a:rPr lang="fr-FR" sz="3500" dirty="0"/>
              <a:t>Les capteurs semi-conducteurs</a:t>
            </a:r>
            <a:endParaRPr lang="en-US" sz="35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122" name="Picture 2" descr="temperature detector using transistor circuit diagram">
            <a:extLst>
              <a:ext uri="{FF2B5EF4-FFF2-40B4-BE49-F238E27FC236}">
                <a16:creationId xmlns:a16="http://schemas.microsoft.com/office/drawing/2014/main" id="{3951E54A-67A2-4616-8950-A19C6DFC09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12" y="354239"/>
            <a:ext cx="6957824" cy="4409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Ellipse 3">
            <a:extLst>
              <a:ext uri="{FF2B5EF4-FFF2-40B4-BE49-F238E27FC236}">
                <a16:creationId xmlns:a16="http://schemas.microsoft.com/office/drawing/2014/main" id="{5969E800-C261-466F-B24D-D129718DF0AD}"/>
              </a:ext>
            </a:extLst>
          </p:cNvPr>
          <p:cNvSpPr/>
          <p:nvPr/>
        </p:nvSpPr>
        <p:spPr>
          <a:xfrm>
            <a:off x="5071657" y="2765627"/>
            <a:ext cx="2460978" cy="1332089"/>
          </a:xfrm>
          <a:prstGeom prst="ellipse">
            <a:avLst/>
          </a:prstGeom>
          <a:noFill/>
          <a:ln w="571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D05E70B7-9481-46E1-8F84-02A4B25981C1}"/>
              </a:ext>
            </a:extLst>
          </p:cNvPr>
          <p:cNvSpPr txBox="1"/>
          <p:nvPr/>
        </p:nvSpPr>
        <p:spPr>
          <a:xfrm>
            <a:off x="6302146" y="1689330"/>
            <a:ext cx="26100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Transistor utilisé comme </a:t>
            </a:r>
          </a:p>
          <a:p>
            <a:r>
              <a:rPr lang="fr-FR" dirty="0"/>
              <a:t>capteur de température simple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6B4384B7-5C27-47A2-94E4-9FA6153E7FAA}"/>
              </a:ext>
            </a:extLst>
          </p:cNvPr>
          <p:cNvSpPr txBox="1"/>
          <p:nvPr/>
        </p:nvSpPr>
        <p:spPr>
          <a:xfrm>
            <a:off x="90312" y="4787122"/>
            <a:ext cx="8963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dirty="0"/>
              <a:t>Quand la température augmente, le transistor commence à conduire le courant</a:t>
            </a:r>
          </a:p>
        </p:txBody>
      </p:sp>
    </p:spTree>
    <p:extLst>
      <p:ext uri="{BB962C8B-B14F-4D97-AF65-F5344CB8AC3E}">
        <p14:creationId xmlns:p14="http://schemas.microsoft.com/office/powerpoint/2010/main" val="240101518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AC533DD-1CF6-4A33-852D-3877441533A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97168" y="5346700"/>
            <a:ext cx="1746832" cy="1511301"/>
          </a:xfrm>
          <a:custGeom>
            <a:avLst/>
            <a:gdLst>
              <a:gd name="connsiteX0" fmla="*/ 697617 w 2329109"/>
              <a:gd name="connsiteY0" fmla="*/ 0 h 1511301"/>
              <a:gd name="connsiteX1" fmla="*/ 2329109 w 2329109"/>
              <a:gd name="connsiteY1" fmla="*/ 0 h 1511301"/>
              <a:gd name="connsiteX2" fmla="*/ 2329109 w 2329109"/>
              <a:gd name="connsiteY2" fmla="*/ 1511301 h 1511301"/>
              <a:gd name="connsiteX3" fmla="*/ 0 w 2329109"/>
              <a:gd name="connsiteY3" fmla="*/ 1511301 h 1511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29109" h="1511301">
                <a:moveTo>
                  <a:pt x="697617" y="0"/>
                </a:moveTo>
                <a:lnTo>
                  <a:pt x="2329109" y="0"/>
                </a:lnTo>
                <a:lnTo>
                  <a:pt x="2329109" y="1511301"/>
                </a:lnTo>
                <a:lnTo>
                  <a:pt x="0" y="1511301"/>
                </a:lnTo>
                <a:close/>
              </a:path>
            </a:pathLst>
          </a:cu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61B91595-DF01-4E8B-80BF-B812BA9BFDB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46694"/>
            <a:ext cx="7835438" cy="1511306"/>
          </a:xfrm>
          <a:custGeom>
            <a:avLst/>
            <a:gdLst>
              <a:gd name="connsiteX0" fmla="*/ 0 w 10447252"/>
              <a:gd name="connsiteY0" fmla="*/ 0 h 1511306"/>
              <a:gd name="connsiteX1" fmla="*/ 3100647 w 10447252"/>
              <a:gd name="connsiteY1" fmla="*/ 0 h 1511306"/>
              <a:gd name="connsiteX2" fmla="*/ 3292695 w 10447252"/>
              <a:gd name="connsiteY2" fmla="*/ 0 h 1511306"/>
              <a:gd name="connsiteX3" fmla="*/ 3340133 w 10447252"/>
              <a:gd name="connsiteY3" fmla="*/ 0 h 1511306"/>
              <a:gd name="connsiteX4" fmla="*/ 4310215 w 10447252"/>
              <a:gd name="connsiteY4" fmla="*/ 0 h 1511306"/>
              <a:gd name="connsiteX5" fmla="*/ 5506390 w 10447252"/>
              <a:gd name="connsiteY5" fmla="*/ 0 h 1511306"/>
              <a:gd name="connsiteX6" fmla="*/ 5506390 w 10447252"/>
              <a:gd name="connsiteY6" fmla="*/ 2544 h 1511306"/>
              <a:gd name="connsiteX7" fmla="*/ 5901778 w 10447252"/>
              <a:gd name="connsiteY7" fmla="*/ 2544 h 1511306"/>
              <a:gd name="connsiteX8" fmla="*/ 5901778 w 10447252"/>
              <a:gd name="connsiteY8" fmla="*/ 0 h 1511306"/>
              <a:gd name="connsiteX9" fmla="*/ 10447252 w 10447252"/>
              <a:gd name="connsiteY9" fmla="*/ 0 h 1511306"/>
              <a:gd name="connsiteX10" fmla="*/ 9749635 w 10447252"/>
              <a:gd name="connsiteY10" fmla="*/ 1511301 h 1511306"/>
              <a:gd name="connsiteX11" fmla="*/ 5901779 w 10447252"/>
              <a:gd name="connsiteY11" fmla="*/ 1511301 h 1511306"/>
              <a:gd name="connsiteX12" fmla="*/ 5901779 w 10447252"/>
              <a:gd name="connsiteY12" fmla="*/ 1511304 h 1511306"/>
              <a:gd name="connsiteX13" fmla="*/ 5506390 w 10447252"/>
              <a:gd name="connsiteY13" fmla="*/ 1511304 h 1511306"/>
              <a:gd name="connsiteX14" fmla="*/ 5506390 w 10447252"/>
              <a:gd name="connsiteY14" fmla="*/ 1511306 h 1511306"/>
              <a:gd name="connsiteX15" fmla="*/ 4434058 w 10447252"/>
              <a:gd name="connsiteY15" fmla="*/ 1511306 h 1511306"/>
              <a:gd name="connsiteX16" fmla="*/ 4319855 w 10447252"/>
              <a:gd name="connsiteY16" fmla="*/ 1511306 h 1511306"/>
              <a:gd name="connsiteX17" fmla="*/ 4310215 w 10447252"/>
              <a:gd name="connsiteY17" fmla="*/ 1511306 h 1511306"/>
              <a:gd name="connsiteX18" fmla="*/ 3340133 w 10447252"/>
              <a:gd name="connsiteY18" fmla="*/ 1511306 h 1511306"/>
              <a:gd name="connsiteX19" fmla="*/ 3292695 w 10447252"/>
              <a:gd name="connsiteY19" fmla="*/ 1511306 h 1511306"/>
              <a:gd name="connsiteX20" fmla="*/ 3100647 w 10447252"/>
              <a:gd name="connsiteY20" fmla="*/ 1511306 h 1511306"/>
              <a:gd name="connsiteX21" fmla="*/ 0 w 10447252"/>
              <a:gd name="connsiteY21" fmla="*/ 1511306 h 1511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0447252" h="1511306">
                <a:moveTo>
                  <a:pt x="0" y="0"/>
                </a:moveTo>
                <a:lnTo>
                  <a:pt x="3100647" y="0"/>
                </a:lnTo>
                <a:lnTo>
                  <a:pt x="3292695" y="0"/>
                </a:lnTo>
                <a:lnTo>
                  <a:pt x="3340133" y="0"/>
                </a:lnTo>
                <a:lnTo>
                  <a:pt x="4310215" y="0"/>
                </a:lnTo>
                <a:lnTo>
                  <a:pt x="5506390" y="0"/>
                </a:lnTo>
                <a:lnTo>
                  <a:pt x="5506390" y="2544"/>
                </a:lnTo>
                <a:lnTo>
                  <a:pt x="5901778" y="2544"/>
                </a:lnTo>
                <a:lnTo>
                  <a:pt x="5901778" y="0"/>
                </a:lnTo>
                <a:lnTo>
                  <a:pt x="10447252" y="0"/>
                </a:lnTo>
                <a:lnTo>
                  <a:pt x="9749635" y="1511301"/>
                </a:lnTo>
                <a:lnTo>
                  <a:pt x="5901779" y="1511301"/>
                </a:lnTo>
                <a:lnTo>
                  <a:pt x="5901779" y="1511304"/>
                </a:lnTo>
                <a:lnTo>
                  <a:pt x="5506390" y="1511304"/>
                </a:lnTo>
                <a:lnTo>
                  <a:pt x="5506390" y="1511306"/>
                </a:lnTo>
                <a:lnTo>
                  <a:pt x="4434058" y="1511306"/>
                </a:lnTo>
                <a:lnTo>
                  <a:pt x="4319855" y="1511306"/>
                </a:lnTo>
                <a:lnTo>
                  <a:pt x="4310215" y="1511306"/>
                </a:lnTo>
                <a:lnTo>
                  <a:pt x="3340133" y="1511306"/>
                </a:lnTo>
                <a:lnTo>
                  <a:pt x="3292695" y="1511306"/>
                </a:lnTo>
                <a:lnTo>
                  <a:pt x="3100647" y="1511306"/>
                </a:lnTo>
                <a:lnTo>
                  <a:pt x="0" y="1511306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51DD354-E45D-4A7F-A95A-4AC850D085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430" y="5444835"/>
            <a:ext cx="6821738" cy="83023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>
              <a:lnSpc>
                <a:spcPct val="90000"/>
              </a:lnSpc>
            </a:pPr>
            <a:r>
              <a:rPr lang="fr-FR" sz="35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Autres principes de capteurs</a:t>
            </a:r>
          </a:p>
        </p:txBody>
      </p:sp>
      <p:grpSp>
        <p:nvGrpSpPr>
          <p:cNvPr id="4" name="Groupe 3">
            <a:extLst>
              <a:ext uri="{FF2B5EF4-FFF2-40B4-BE49-F238E27FC236}">
                <a16:creationId xmlns:a16="http://schemas.microsoft.com/office/drawing/2014/main" id="{6280C87B-E85C-4A3F-9902-4A1907F1DC55}"/>
              </a:ext>
            </a:extLst>
          </p:cNvPr>
          <p:cNvGrpSpPr/>
          <p:nvPr/>
        </p:nvGrpSpPr>
        <p:grpSpPr>
          <a:xfrm>
            <a:off x="472777" y="2134580"/>
            <a:ext cx="2033905" cy="2259848"/>
            <a:chOff x="899592" y="908720"/>
            <a:chExt cx="2033905" cy="2259848"/>
          </a:xfrm>
        </p:grpSpPr>
        <p:pic>
          <p:nvPicPr>
            <p:cNvPr id="6" name="Image1">
              <a:extLst>
                <a:ext uri="{FF2B5EF4-FFF2-40B4-BE49-F238E27FC236}">
                  <a16:creationId xmlns:a16="http://schemas.microsoft.com/office/drawing/2014/main" id="{DFB80846-EA5C-4D2B-BD4B-7DE1327F6034}"/>
                </a:ext>
              </a:extLst>
            </p:cNvPr>
            <p:cNvPicPr/>
            <p:nvPr/>
          </p:nvPicPr>
          <p:blipFill>
            <a:blip r:embed="rId3">
              <a:lum/>
              <a:alphaModFix/>
            </a:blip>
            <a:srcRect/>
            <a:stretch>
              <a:fillRect/>
            </a:stretch>
          </p:blipFill>
          <p:spPr>
            <a:xfrm>
              <a:off x="899592" y="908720"/>
              <a:ext cx="2033905" cy="1783715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3" name="ZoneTexte 2">
              <a:extLst>
                <a:ext uri="{FF2B5EF4-FFF2-40B4-BE49-F238E27FC236}">
                  <a16:creationId xmlns:a16="http://schemas.microsoft.com/office/drawing/2014/main" id="{18DEEC18-C186-4B87-9437-5AA1F942E048}"/>
                </a:ext>
              </a:extLst>
            </p:cNvPr>
            <p:cNvSpPr txBox="1"/>
            <p:nvPr/>
          </p:nvSpPr>
          <p:spPr>
            <a:xfrm>
              <a:off x="1096607" y="2799236"/>
              <a:ext cx="16398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Thermocouples</a:t>
              </a:r>
            </a:p>
          </p:txBody>
        </p:sp>
      </p:grp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E43AFD8B-870F-486F-9E5E-9CBE1594927F}"/>
              </a:ext>
            </a:extLst>
          </p:cNvPr>
          <p:cNvGrpSpPr/>
          <p:nvPr/>
        </p:nvGrpSpPr>
        <p:grpSpPr>
          <a:xfrm>
            <a:off x="6060261" y="2343790"/>
            <a:ext cx="2702284" cy="2050638"/>
            <a:chOff x="5765316" y="1117930"/>
            <a:chExt cx="2702284" cy="2050638"/>
          </a:xfrm>
        </p:grpSpPr>
        <p:pic>
          <p:nvPicPr>
            <p:cNvPr id="10" name="Image5">
              <a:extLst>
                <a:ext uri="{FF2B5EF4-FFF2-40B4-BE49-F238E27FC236}">
                  <a16:creationId xmlns:a16="http://schemas.microsoft.com/office/drawing/2014/main" id="{CBA83C0E-AC8A-4006-A5B7-4A0298D6FF74}"/>
                </a:ext>
              </a:extLst>
            </p:cNvPr>
            <p:cNvPicPr/>
            <p:nvPr/>
          </p:nvPicPr>
          <p:blipFill>
            <a:blip r:embed="rId4" cstate="print">
              <a:lum/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5765316" y="1117930"/>
              <a:ext cx="2702284" cy="1518151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2A16A978-20E9-4C98-B185-72C5FC737C18}"/>
                </a:ext>
              </a:extLst>
            </p:cNvPr>
            <p:cNvSpPr txBox="1"/>
            <p:nvPr/>
          </p:nvSpPr>
          <p:spPr>
            <a:xfrm>
              <a:off x="6155585" y="2799236"/>
              <a:ext cx="19217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Les thermistances </a:t>
              </a:r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id="{45313850-208A-499C-A9BB-59FA4ACA6BF9}"/>
              </a:ext>
            </a:extLst>
          </p:cNvPr>
          <p:cNvGrpSpPr/>
          <p:nvPr/>
        </p:nvGrpSpPr>
        <p:grpSpPr>
          <a:xfrm>
            <a:off x="2830421" y="2066820"/>
            <a:ext cx="2972632" cy="2696940"/>
            <a:chOff x="2886865" y="1229352"/>
            <a:chExt cx="2972632" cy="2696940"/>
          </a:xfrm>
        </p:grpSpPr>
        <p:sp>
          <p:nvSpPr>
            <p:cNvPr id="5" name="ZoneTexte 4">
              <a:extLst>
                <a:ext uri="{FF2B5EF4-FFF2-40B4-BE49-F238E27FC236}">
                  <a16:creationId xmlns:a16="http://schemas.microsoft.com/office/drawing/2014/main" id="{4A4EF04E-9B14-4398-B1F4-82D21CCDB6B3}"/>
                </a:ext>
              </a:extLst>
            </p:cNvPr>
            <p:cNvSpPr txBox="1"/>
            <p:nvPr/>
          </p:nvSpPr>
          <p:spPr>
            <a:xfrm>
              <a:off x="3506687" y="3556960"/>
              <a:ext cx="17329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Les sondes RTD</a:t>
              </a:r>
            </a:p>
          </p:txBody>
        </p:sp>
        <p:pic>
          <p:nvPicPr>
            <p:cNvPr id="6146" name="Picture 2" descr="https://www.usinenouvelle.com/expo/img/sonde-rtd-courte-serie-pr-20-003636525-product_zoom.jpg">
              <a:extLst>
                <a:ext uri="{FF2B5EF4-FFF2-40B4-BE49-F238E27FC236}">
                  <a16:creationId xmlns:a16="http://schemas.microsoft.com/office/drawing/2014/main" id="{D50E4253-121B-4345-B644-66ED23694F9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6865" y="1229352"/>
              <a:ext cx="2972632" cy="2229473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96415554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AC533DD-1CF6-4A33-852D-3877441533A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97168" y="5346700"/>
            <a:ext cx="1746832" cy="1511301"/>
          </a:xfrm>
          <a:custGeom>
            <a:avLst/>
            <a:gdLst>
              <a:gd name="connsiteX0" fmla="*/ 697617 w 2329109"/>
              <a:gd name="connsiteY0" fmla="*/ 0 h 1511301"/>
              <a:gd name="connsiteX1" fmla="*/ 2329109 w 2329109"/>
              <a:gd name="connsiteY1" fmla="*/ 0 h 1511301"/>
              <a:gd name="connsiteX2" fmla="*/ 2329109 w 2329109"/>
              <a:gd name="connsiteY2" fmla="*/ 1511301 h 1511301"/>
              <a:gd name="connsiteX3" fmla="*/ 0 w 2329109"/>
              <a:gd name="connsiteY3" fmla="*/ 1511301 h 1511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29109" h="1511301">
                <a:moveTo>
                  <a:pt x="697617" y="0"/>
                </a:moveTo>
                <a:lnTo>
                  <a:pt x="2329109" y="0"/>
                </a:lnTo>
                <a:lnTo>
                  <a:pt x="2329109" y="1511301"/>
                </a:lnTo>
                <a:lnTo>
                  <a:pt x="0" y="1511301"/>
                </a:lnTo>
                <a:close/>
              </a:path>
            </a:pathLst>
          </a:cu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61B91595-DF01-4E8B-80BF-B812BA9BFDB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46694"/>
            <a:ext cx="7835438" cy="1511306"/>
          </a:xfrm>
          <a:custGeom>
            <a:avLst/>
            <a:gdLst>
              <a:gd name="connsiteX0" fmla="*/ 0 w 10447252"/>
              <a:gd name="connsiteY0" fmla="*/ 0 h 1511306"/>
              <a:gd name="connsiteX1" fmla="*/ 3100647 w 10447252"/>
              <a:gd name="connsiteY1" fmla="*/ 0 h 1511306"/>
              <a:gd name="connsiteX2" fmla="*/ 3292695 w 10447252"/>
              <a:gd name="connsiteY2" fmla="*/ 0 h 1511306"/>
              <a:gd name="connsiteX3" fmla="*/ 3340133 w 10447252"/>
              <a:gd name="connsiteY3" fmla="*/ 0 h 1511306"/>
              <a:gd name="connsiteX4" fmla="*/ 4310215 w 10447252"/>
              <a:gd name="connsiteY4" fmla="*/ 0 h 1511306"/>
              <a:gd name="connsiteX5" fmla="*/ 5506390 w 10447252"/>
              <a:gd name="connsiteY5" fmla="*/ 0 h 1511306"/>
              <a:gd name="connsiteX6" fmla="*/ 5506390 w 10447252"/>
              <a:gd name="connsiteY6" fmla="*/ 2544 h 1511306"/>
              <a:gd name="connsiteX7" fmla="*/ 5901778 w 10447252"/>
              <a:gd name="connsiteY7" fmla="*/ 2544 h 1511306"/>
              <a:gd name="connsiteX8" fmla="*/ 5901778 w 10447252"/>
              <a:gd name="connsiteY8" fmla="*/ 0 h 1511306"/>
              <a:gd name="connsiteX9" fmla="*/ 10447252 w 10447252"/>
              <a:gd name="connsiteY9" fmla="*/ 0 h 1511306"/>
              <a:gd name="connsiteX10" fmla="*/ 9749635 w 10447252"/>
              <a:gd name="connsiteY10" fmla="*/ 1511301 h 1511306"/>
              <a:gd name="connsiteX11" fmla="*/ 5901779 w 10447252"/>
              <a:gd name="connsiteY11" fmla="*/ 1511301 h 1511306"/>
              <a:gd name="connsiteX12" fmla="*/ 5901779 w 10447252"/>
              <a:gd name="connsiteY12" fmla="*/ 1511304 h 1511306"/>
              <a:gd name="connsiteX13" fmla="*/ 5506390 w 10447252"/>
              <a:gd name="connsiteY13" fmla="*/ 1511304 h 1511306"/>
              <a:gd name="connsiteX14" fmla="*/ 5506390 w 10447252"/>
              <a:gd name="connsiteY14" fmla="*/ 1511306 h 1511306"/>
              <a:gd name="connsiteX15" fmla="*/ 4434058 w 10447252"/>
              <a:gd name="connsiteY15" fmla="*/ 1511306 h 1511306"/>
              <a:gd name="connsiteX16" fmla="*/ 4319855 w 10447252"/>
              <a:gd name="connsiteY16" fmla="*/ 1511306 h 1511306"/>
              <a:gd name="connsiteX17" fmla="*/ 4310215 w 10447252"/>
              <a:gd name="connsiteY17" fmla="*/ 1511306 h 1511306"/>
              <a:gd name="connsiteX18" fmla="*/ 3340133 w 10447252"/>
              <a:gd name="connsiteY18" fmla="*/ 1511306 h 1511306"/>
              <a:gd name="connsiteX19" fmla="*/ 3292695 w 10447252"/>
              <a:gd name="connsiteY19" fmla="*/ 1511306 h 1511306"/>
              <a:gd name="connsiteX20" fmla="*/ 3100647 w 10447252"/>
              <a:gd name="connsiteY20" fmla="*/ 1511306 h 1511306"/>
              <a:gd name="connsiteX21" fmla="*/ 0 w 10447252"/>
              <a:gd name="connsiteY21" fmla="*/ 1511306 h 1511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0447252" h="1511306">
                <a:moveTo>
                  <a:pt x="0" y="0"/>
                </a:moveTo>
                <a:lnTo>
                  <a:pt x="3100647" y="0"/>
                </a:lnTo>
                <a:lnTo>
                  <a:pt x="3292695" y="0"/>
                </a:lnTo>
                <a:lnTo>
                  <a:pt x="3340133" y="0"/>
                </a:lnTo>
                <a:lnTo>
                  <a:pt x="4310215" y="0"/>
                </a:lnTo>
                <a:lnTo>
                  <a:pt x="5506390" y="0"/>
                </a:lnTo>
                <a:lnTo>
                  <a:pt x="5506390" y="2544"/>
                </a:lnTo>
                <a:lnTo>
                  <a:pt x="5901778" y="2544"/>
                </a:lnTo>
                <a:lnTo>
                  <a:pt x="5901778" y="0"/>
                </a:lnTo>
                <a:lnTo>
                  <a:pt x="10447252" y="0"/>
                </a:lnTo>
                <a:lnTo>
                  <a:pt x="9749635" y="1511301"/>
                </a:lnTo>
                <a:lnTo>
                  <a:pt x="5901779" y="1511301"/>
                </a:lnTo>
                <a:lnTo>
                  <a:pt x="5901779" y="1511304"/>
                </a:lnTo>
                <a:lnTo>
                  <a:pt x="5506390" y="1511304"/>
                </a:lnTo>
                <a:lnTo>
                  <a:pt x="5506390" y="1511306"/>
                </a:lnTo>
                <a:lnTo>
                  <a:pt x="4434058" y="1511306"/>
                </a:lnTo>
                <a:lnTo>
                  <a:pt x="4319855" y="1511306"/>
                </a:lnTo>
                <a:lnTo>
                  <a:pt x="4310215" y="1511306"/>
                </a:lnTo>
                <a:lnTo>
                  <a:pt x="3340133" y="1511306"/>
                </a:lnTo>
                <a:lnTo>
                  <a:pt x="3292695" y="1511306"/>
                </a:lnTo>
                <a:lnTo>
                  <a:pt x="3100647" y="1511306"/>
                </a:lnTo>
                <a:lnTo>
                  <a:pt x="0" y="1511306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51DD354-E45D-4A7F-A95A-4AC850D085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715" y="5612654"/>
            <a:ext cx="6821738" cy="830231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l">
              <a:lnSpc>
                <a:spcPct val="90000"/>
              </a:lnSpc>
            </a:pPr>
            <a:r>
              <a:rPr lang="fr-FR" sz="35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Mesure de la température</a:t>
            </a:r>
            <a:br>
              <a:rPr lang="fr-FR" sz="35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fr-FR" sz="35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Expression des calculs</a:t>
            </a:r>
          </a:p>
        </p:txBody>
      </p:sp>
      <p:pic>
        <p:nvPicPr>
          <p:cNvPr id="15" name="Image6">
            <a:extLst>
              <a:ext uri="{FF2B5EF4-FFF2-40B4-BE49-F238E27FC236}">
                <a16:creationId xmlns:a16="http://schemas.microsoft.com/office/drawing/2014/main" id="{7DF7E4D6-0FAF-403D-884D-5C07E889D88D}"/>
              </a:ext>
            </a:extLst>
          </p:cNvPr>
          <p:cNvPicPr/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-31693" y="282136"/>
            <a:ext cx="9207386" cy="4931578"/>
          </a:xfrm>
          <a:prstGeom prst="rect">
            <a:avLst/>
          </a:prstGeom>
          <a:ln>
            <a:noFill/>
            <a:prstDash/>
          </a:ln>
        </p:spPr>
      </p:pic>
    </p:spTree>
    <p:extLst>
      <p:ext uri="{BB962C8B-B14F-4D97-AF65-F5344CB8AC3E}">
        <p14:creationId xmlns:p14="http://schemas.microsoft.com/office/powerpoint/2010/main" val="423985144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AC533DD-1CF6-4A33-852D-3877441533A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97168" y="5346700"/>
            <a:ext cx="1746832" cy="1511301"/>
          </a:xfrm>
          <a:custGeom>
            <a:avLst/>
            <a:gdLst>
              <a:gd name="connsiteX0" fmla="*/ 697617 w 2329109"/>
              <a:gd name="connsiteY0" fmla="*/ 0 h 1511301"/>
              <a:gd name="connsiteX1" fmla="*/ 2329109 w 2329109"/>
              <a:gd name="connsiteY1" fmla="*/ 0 h 1511301"/>
              <a:gd name="connsiteX2" fmla="*/ 2329109 w 2329109"/>
              <a:gd name="connsiteY2" fmla="*/ 1511301 h 1511301"/>
              <a:gd name="connsiteX3" fmla="*/ 0 w 2329109"/>
              <a:gd name="connsiteY3" fmla="*/ 1511301 h 1511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29109" h="1511301">
                <a:moveTo>
                  <a:pt x="697617" y="0"/>
                </a:moveTo>
                <a:lnTo>
                  <a:pt x="2329109" y="0"/>
                </a:lnTo>
                <a:lnTo>
                  <a:pt x="2329109" y="1511301"/>
                </a:lnTo>
                <a:lnTo>
                  <a:pt x="0" y="1511301"/>
                </a:lnTo>
                <a:close/>
              </a:path>
            </a:pathLst>
          </a:cu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61B91595-DF01-4E8B-80BF-B812BA9BFDB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46694"/>
            <a:ext cx="7835438" cy="1511306"/>
          </a:xfrm>
          <a:custGeom>
            <a:avLst/>
            <a:gdLst>
              <a:gd name="connsiteX0" fmla="*/ 0 w 10447252"/>
              <a:gd name="connsiteY0" fmla="*/ 0 h 1511306"/>
              <a:gd name="connsiteX1" fmla="*/ 3100647 w 10447252"/>
              <a:gd name="connsiteY1" fmla="*/ 0 h 1511306"/>
              <a:gd name="connsiteX2" fmla="*/ 3292695 w 10447252"/>
              <a:gd name="connsiteY2" fmla="*/ 0 h 1511306"/>
              <a:gd name="connsiteX3" fmla="*/ 3340133 w 10447252"/>
              <a:gd name="connsiteY3" fmla="*/ 0 h 1511306"/>
              <a:gd name="connsiteX4" fmla="*/ 4310215 w 10447252"/>
              <a:gd name="connsiteY4" fmla="*/ 0 h 1511306"/>
              <a:gd name="connsiteX5" fmla="*/ 5506390 w 10447252"/>
              <a:gd name="connsiteY5" fmla="*/ 0 h 1511306"/>
              <a:gd name="connsiteX6" fmla="*/ 5506390 w 10447252"/>
              <a:gd name="connsiteY6" fmla="*/ 2544 h 1511306"/>
              <a:gd name="connsiteX7" fmla="*/ 5901778 w 10447252"/>
              <a:gd name="connsiteY7" fmla="*/ 2544 h 1511306"/>
              <a:gd name="connsiteX8" fmla="*/ 5901778 w 10447252"/>
              <a:gd name="connsiteY8" fmla="*/ 0 h 1511306"/>
              <a:gd name="connsiteX9" fmla="*/ 10447252 w 10447252"/>
              <a:gd name="connsiteY9" fmla="*/ 0 h 1511306"/>
              <a:gd name="connsiteX10" fmla="*/ 9749635 w 10447252"/>
              <a:gd name="connsiteY10" fmla="*/ 1511301 h 1511306"/>
              <a:gd name="connsiteX11" fmla="*/ 5901779 w 10447252"/>
              <a:gd name="connsiteY11" fmla="*/ 1511301 h 1511306"/>
              <a:gd name="connsiteX12" fmla="*/ 5901779 w 10447252"/>
              <a:gd name="connsiteY12" fmla="*/ 1511304 h 1511306"/>
              <a:gd name="connsiteX13" fmla="*/ 5506390 w 10447252"/>
              <a:gd name="connsiteY13" fmla="*/ 1511304 h 1511306"/>
              <a:gd name="connsiteX14" fmla="*/ 5506390 w 10447252"/>
              <a:gd name="connsiteY14" fmla="*/ 1511306 h 1511306"/>
              <a:gd name="connsiteX15" fmla="*/ 4434058 w 10447252"/>
              <a:gd name="connsiteY15" fmla="*/ 1511306 h 1511306"/>
              <a:gd name="connsiteX16" fmla="*/ 4319855 w 10447252"/>
              <a:gd name="connsiteY16" fmla="*/ 1511306 h 1511306"/>
              <a:gd name="connsiteX17" fmla="*/ 4310215 w 10447252"/>
              <a:gd name="connsiteY17" fmla="*/ 1511306 h 1511306"/>
              <a:gd name="connsiteX18" fmla="*/ 3340133 w 10447252"/>
              <a:gd name="connsiteY18" fmla="*/ 1511306 h 1511306"/>
              <a:gd name="connsiteX19" fmla="*/ 3292695 w 10447252"/>
              <a:gd name="connsiteY19" fmla="*/ 1511306 h 1511306"/>
              <a:gd name="connsiteX20" fmla="*/ 3100647 w 10447252"/>
              <a:gd name="connsiteY20" fmla="*/ 1511306 h 1511306"/>
              <a:gd name="connsiteX21" fmla="*/ 0 w 10447252"/>
              <a:gd name="connsiteY21" fmla="*/ 1511306 h 1511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0447252" h="1511306">
                <a:moveTo>
                  <a:pt x="0" y="0"/>
                </a:moveTo>
                <a:lnTo>
                  <a:pt x="3100647" y="0"/>
                </a:lnTo>
                <a:lnTo>
                  <a:pt x="3292695" y="0"/>
                </a:lnTo>
                <a:lnTo>
                  <a:pt x="3340133" y="0"/>
                </a:lnTo>
                <a:lnTo>
                  <a:pt x="4310215" y="0"/>
                </a:lnTo>
                <a:lnTo>
                  <a:pt x="5506390" y="0"/>
                </a:lnTo>
                <a:lnTo>
                  <a:pt x="5506390" y="2544"/>
                </a:lnTo>
                <a:lnTo>
                  <a:pt x="5901778" y="2544"/>
                </a:lnTo>
                <a:lnTo>
                  <a:pt x="5901778" y="0"/>
                </a:lnTo>
                <a:lnTo>
                  <a:pt x="10447252" y="0"/>
                </a:lnTo>
                <a:lnTo>
                  <a:pt x="9749635" y="1511301"/>
                </a:lnTo>
                <a:lnTo>
                  <a:pt x="5901779" y="1511301"/>
                </a:lnTo>
                <a:lnTo>
                  <a:pt x="5901779" y="1511304"/>
                </a:lnTo>
                <a:lnTo>
                  <a:pt x="5506390" y="1511304"/>
                </a:lnTo>
                <a:lnTo>
                  <a:pt x="5506390" y="1511306"/>
                </a:lnTo>
                <a:lnTo>
                  <a:pt x="4434058" y="1511306"/>
                </a:lnTo>
                <a:lnTo>
                  <a:pt x="4319855" y="1511306"/>
                </a:lnTo>
                <a:lnTo>
                  <a:pt x="4310215" y="1511306"/>
                </a:lnTo>
                <a:lnTo>
                  <a:pt x="3340133" y="1511306"/>
                </a:lnTo>
                <a:lnTo>
                  <a:pt x="3292695" y="1511306"/>
                </a:lnTo>
                <a:lnTo>
                  <a:pt x="3100647" y="1511306"/>
                </a:lnTo>
                <a:lnTo>
                  <a:pt x="0" y="1511306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51DD354-E45D-4A7F-A95A-4AC850D085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715" y="5612654"/>
            <a:ext cx="6821738" cy="830231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l">
              <a:lnSpc>
                <a:spcPct val="90000"/>
              </a:lnSpc>
            </a:pPr>
            <a:r>
              <a:rPr lang="fr-FR" sz="35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Obtention de la tension en sortie du capteur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59B85BC9-71FF-4DEF-93A1-D1801101D645}"/>
                  </a:ext>
                </a:extLst>
              </p:cNvPr>
              <p:cNvSpPr/>
              <p:nvPr/>
            </p:nvSpPr>
            <p:spPr>
              <a:xfrm>
                <a:off x="994678" y="1419459"/>
                <a:ext cx="6840760" cy="97661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fr-F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fr-FR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𝑉</m:t>
                          </m:r>
                        </m:e>
                        <m:sub>
                          <m:r>
                            <a:rPr kumimoji="0" lang="fr-FR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𝑒</m:t>
                          </m:r>
                        </m:sub>
                      </m:sSub>
                      <m:r>
                        <a:rPr kumimoji="0" lang="fr-FR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fr-FR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𝑁</m:t>
                      </m:r>
                      <m:r>
                        <a:rPr kumimoji="0" lang="fr-FR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×</m:t>
                      </m:r>
                      <m:f>
                        <m:fPr>
                          <m:ctrlPr>
                            <a:rPr kumimoji="0" lang="fr-FR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0" lang="fr-FR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fr-FR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𝑉</m:t>
                              </m:r>
                            </m:e>
                            <m:sub>
                              <m:r>
                                <a:rPr kumimoji="0" lang="fr-FR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𝑝𝑒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kumimoji="0" lang="fr-FR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fr-FR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2</m:t>
                              </m:r>
                            </m:e>
                            <m:sup>
                              <m:r>
                                <a:rPr kumimoji="0" lang="fr-FR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𝑛</m:t>
                              </m:r>
                            </m:sup>
                          </m:sSup>
                          <m:r>
                            <a:rPr kumimoji="0" lang="fr-FR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−1</m:t>
                          </m:r>
                        </m:den>
                      </m:f>
                      <m:r>
                        <a:rPr kumimoji="0" lang="fr-FR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 </m:t>
                      </m:r>
                      <m:d>
                        <m:dPr>
                          <m:begChr m:val="{"/>
                          <m:endChr m:val=""/>
                          <m:ctrlPr>
                            <a:rPr kumimoji="0" lang="fr-FR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fr-FR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      </m:t>
                          </m:r>
                          <m:eqArr>
                            <m:eqArrPr>
                              <m:ctrlPr>
                                <a:rPr kumimoji="0" lang="fr-FR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eqArrPr>
                            <m:e>
                              <m:r>
                                <a:rPr kumimoji="0" lang="fr-FR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&amp;</m:t>
                              </m:r>
                              <m:sSub>
                                <m:sSubPr>
                                  <m:ctrlPr>
                                    <a:rPr kumimoji="0" lang="fr-FR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fr-FR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kumimoji="0" lang="fr-FR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𝑒</m:t>
                                  </m:r>
                                </m:sub>
                              </m:sSub>
                              <m:r>
                                <a:rPr kumimoji="0" lang="fr-FR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=</m:t>
                              </m:r>
                              <m:r>
                                <m:rPr>
                                  <m:nor/>
                                </m:rPr>
                                <a:rPr kumimoji="0" lang="fr-FR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Tension</m:t>
                              </m:r>
                              <m:r>
                                <m:rPr>
                                  <m:nor/>
                                </m:rPr>
                                <a:rPr kumimoji="0" lang="fr-FR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kumimoji="0" lang="fr-FR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analogique</m:t>
                              </m:r>
                              <m:r>
                                <m:rPr>
                                  <m:nor/>
                                </m:rPr>
                                <a:rPr kumimoji="0" lang="fr-FR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 à </m:t>
                              </m:r>
                              <m:r>
                                <m:rPr>
                                  <m:nor/>
                                </m:rPr>
                                <a:rPr kumimoji="0" lang="fr-FR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convertir</m:t>
                              </m:r>
                              <m:r>
                                <m:rPr>
                                  <m:nor/>
                                </m:rPr>
                                <a:rPr kumimoji="0" lang="fr-FR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           </m:t>
                              </m:r>
                            </m:e>
                            <m:e>
                              <m:r>
                                <a:rPr kumimoji="0" lang="fr-FR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&amp;</m:t>
                              </m:r>
                              <m:sSub>
                                <m:sSubPr>
                                  <m:ctrlPr>
                                    <a:rPr kumimoji="0" lang="fr-FR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fr-FR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kumimoji="0" lang="fr-FR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𝑝𝑒</m:t>
                                  </m:r>
                                </m:sub>
                              </m:sSub>
                              <m:r>
                                <a:rPr kumimoji="0" lang="fr-FR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=</m:t>
                              </m:r>
                              <m:r>
                                <m:rPr>
                                  <m:nor/>
                                </m:rPr>
                                <a:rPr kumimoji="0" lang="fr-FR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Tension</m:t>
                              </m:r>
                              <m:r>
                                <m:rPr>
                                  <m:nor/>
                                </m:rPr>
                                <a:rPr kumimoji="0" lang="fr-FR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kumimoji="0" lang="fr-FR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max</m:t>
                              </m:r>
                              <m:r>
                                <m:rPr>
                                  <m:nor/>
                                </m:rPr>
                                <a:rPr kumimoji="0" lang="fr-FR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kumimoji="0" lang="fr-FR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qui</m:t>
                              </m:r>
                              <m:r>
                                <m:rPr>
                                  <m:nor/>
                                </m:rPr>
                                <a:rPr kumimoji="0" lang="fr-FR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kumimoji="0" lang="fr-FR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peut</m:t>
                              </m:r>
                              <m:r>
                                <m:rPr>
                                  <m:nor/>
                                </m:rPr>
                                <a:rPr kumimoji="0" lang="fr-FR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 ê</m:t>
                              </m:r>
                              <m:r>
                                <m:rPr>
                                  <m:nor/>
                                </m:rPr>
                                <a:rPr kumimoji="0" lang="fr-FR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tre</m:t>
                              </m:r>
                              <m:r>
                                <m:rPr>
                                  <m:nor/>
                                </m:rPr>
                                <a:rPr kumimoji="0" lang="fr-FR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kumimoji="0" lang="fr-FR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convertie</m:t>
                              </m:r>
                            </m:e>
                            <m:e>
                              <m:r>
                                <a:rPr kumimoji="0" lang="fr-FR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&amp;</m:t>
                              </m:r>
                              <m:r>
                                <a:rPr kumimoji="0" lang="fr-FR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𝑛</m:t>
                              </m:r>
                              <m:r>
                                <a:rPr kumimoji="0" lang="fr-FR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=</m:t>
                              </m:r>
                              <m:r>
                                <m:rPr>
                                  <m:nor/>
                                </m:rPr>
                                <a:rPr kumimoji="0" lang="fr-FR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Nombre</m:t>
                              </m:r>
                              <m:r>
                                <m:rPr>
                                  <m:nor/>
                                </m:rPr>
                                <a:rPr kumimoji="0" lang="fr-FR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kumimoji="0" lang="fr-FR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de</m:t>
                              </m:r>
                              <m:r>
                                <m:rPr>
                                  <m:nor/>
                                </m:rPr>
                                <a:rPr kumimoji="0" lang="fr-FR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kumimoji="0" lang="fr-FR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bits</m:t>
                              </m:r>
                              <m:r>
                                <m:rPr>
                                  <m:nor/>
                                </m:rPr>
                                <a:rPr kumimoji="0" lang="fr-FR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kumimoji="0" lang="fr-FR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de</m:t>
                              </m:r>
                              <m:r>
                                <m:rPr>
                                  <m:nor/>
                                </m:rPr>
                                <a:rPr kumimoji="0" lang="fr-FR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kumimoji="0" lang="fr-FR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r</m:t>
                              </m:r>
                              <m:r>
                                <m:rPr>
                                  <m:nor/>
                                </m:rPr>
                                <a:rPr kumimoji="0" lang="fr-FR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é</m:t>
                              </m:r>
                              <m:r>
                                <m:rPr>
                                  <m:nor/>
                                </m:rPr>
                                <a:rPr kumimoji="0" lang="fr-FR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solution</m:t>
                              </m:r>
                              <m:r>
                                <m:rPr>
                                  <m:nor/>
                                </m:rPr>
                                <a:rPr kumimoji="0" lang="fr-FR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kumimoji="0" lang="fr-FR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du</m:t>
                              </m:r>
                              <m:r>
                                <m:rPr>
                                  <m:nor/>
                                </m:rPr>
                                <a:rPr kumimoji="0" lang="fr-FR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kumimoji="0" lang="fr-FR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CAN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59B85BC9-71FF-4DEF-93A1-D1801101D64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4678" y="1419459"/>
                <a:ext cx="6840760" cy="97661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E0611EC-10A0-49CD-A643-77363CD303E6}"/>
                  </a:ext>
                </a:extLst>
              </p:cNvPr>
              <p:cNvSpPr/>
              <p:nvPr/>
            </p:nvSpPr>
            <p:spPr>
              <a:xfrm>
                <a:off x="1102690" y="3304349"/>
                <a:ext cx="2140201" cy="8944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kumimoji="0" lang="fr-F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eqArrPr>
                        <m:e>
                          <m:r>
                            <a:rPr kumimoji="0" lang="fr-FR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&amp;</m:t>
                          </m:r>
                          <m:sSub>
                            <m:sSubPr>
                              <m:ctrlPr>
                                <a:rPr kumimoji="0" lang="fr-FR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fr-FR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𝑉</m:t>
                              </m:r>
                            </m:e>
                            <m:sub>
                              <m:r>
                                <a:rPr kumimoji="0" lang="fr-FR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𝑒</m:t>
                              </m:r>
                            </m:sub>
                          </m:sSub>
                          <m:r>
                            <a:rPr kumimoji="0" lang="fr-FR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=395×</m:t>
                          </m:r>
                          <m:f>
                            <m:fPr>
                              <m:ctrlPr>
                                <a:rPr kumimoji="0" lang="fr-FR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fPr>
                            <m:num>
                              <m:r>
                                <a:rPr kumimoji="0" lang="fr-FR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5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kumimoji="0" lang="fr-FR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fr-FR" sz="18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kumimoji="0" lang="fr-FR" sz="18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10</m:t>
                                  </m:r>
                                </m:sup>
                              </m:sSup>
                              <m:r>
                                <a:rPr kumimoji="0" lang="fr-FR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−1</m:t>
                              </m:r>
                            </m:den>
                          </m:f>
                        </m:e>
                        <m:e>
                          <m:r>
                            <a:rPr kumimoji="0" lang="fr-FR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&amp;</m:t>
                          </m:r>
                          <m:sSub>
                            <m:sSubPr>
                              <m:ctrlPr>
                                <a:rPr kumimoji="0" lang="fr-FR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fr-FR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𝑉</m:t>
                              </m:r>
                            </m:e>
                            <m:sub>
                              <m:r>
                                <a:rPr kumimoji="0" lang="fr-FR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𝑒</m:t>
                              </m:r>
                            </m:sub>
                          </m:sSub>
                          <m:r>
                            <a:rPr kumimoji="0" lang="fr-FR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=1,93</m:t>
                          </m:r>
                          <m:r>
                            <a:rPr kumimoji="0" lang="fr-FR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𝑉</m:t>
                          </m:r>
                          <m:r>
                            <a:rPr kumimoji="0" lang="fr-FR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                </m:t>
                          </m:r>
                        </m:e>
                      </m:eqArr>
                    </m:oMath>
                  </m:oMathPara>
                </a14:m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E0611EC-10A0-49CD-A643-77363CD303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2690" y="3304349"/>
                <a:ext cx="2140201" cy="89441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1950654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AC533DD-1CF6-4A33-852D-3877441533A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97168" y="5346700"/>
            <a:ext cx="1746832" cy="1511301"/>
          </a:xfrm>
          <a:custGeom>
            <a:avLst/>
            <a:gdLst>
              <a:gd name="connsiteX0" fmla="*/ 697617 w 2329109"/>
              <a:gd name="connsiteY0" fmla="*/ 0 h 1511301"/>
              <a:gd name="connsiteX1" fmla="*/ 2329109 w 2329109"/>
              <a:gd name="connsiteY1" fmla="*/ 0 h 1511301"/>
              <a:gd name="connsiteX2" fmla="*/ 2329109 w 2329109"/>
              <a:gd name="connsiteY2" fmla="*/ 1511301 h 1511301"/>
              <a:gd name="connsiteX3" fmla="*/ 0 w 2329109"/>
              <a:gd name="connsiteY3" fmla="*/ 1511301 h 1511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29109" h="1511301">
                <a:moveTo>
                  <a:pt x="697617" y="0"/>
                </a:moveTo>
                <a:lnTo>
                  <a:pt x="2329109" y="0"/>
                </a:lnTo>
                <a:lnTo>
                  <a:pt x="2329109" y="1511301"/>
                </a:lnTo>
                <a:lnTo>
                  <a:pt x="0" y="1511301"/>
                </a:lnTo>
                <a:close/>
              </a:path>
            </a:pathLst>
          </a:cu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61B91595-DF01-4E8B-80BF-B812BA9BFDB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46694"/>
            <a:ext cx="7835438" cy="1511306"/>
          </a:xfrm>
          <a:custGeom>
            <a:avLst/>
            <a:gdLst>
              <a:gd name="connsiteX0" fmla="*/ 0 w 10447252"/>
              <a:gd name="connsiteY0" fmla="*/ 0 h 1511306"/>
              <a:gd name="connsiteX1" fmla="*/ 3100647 w 10447252"/>
              <a:gd name="connsiteY1" fmla="*/ 0 h 1511306"/>
              <a:gd name="connsiteX2" fmla="*/ 3292695 w 10447252"/>
              <a:gd name="connsiteY2" fmla="*/ 0 h 1511306"/>
              <a:gd name="connsiteX3" fmla="*/ 3340133 w 10447252"/>
              <a:gd name="connsiteY3" fmla="*/ 0 h 1511306"/>
              <a:gd name="connsiteX4" fmla="*/ 4310215 w 10447252"/>
              <a:gd name="connsiteY4" fmla="*/ 0 h 1511306"/>
              <a:gd name="connsiteX5" fmla="*/ 5506390 w 10447252"/>
              <a:gd name="connsiteY5" fmla="*/ 0 h 1511306"/>
              <a:gd name="connsiteX6" fmla="*/ 5506390 w 10447252"/>
              <a:gd name="connsiteY6" fmla="*/ 2544 h 1511306"/>
              <a:gd name="connsiteX7" fmla="*/ 5901778 w 10447252"/>
              <a:gd name="connsiteY7" fmla="*/ 2544 h 1511306"/>
              <a:gd name="connsiteX8" fmla="*/ 5901778 w 10447252"/>
              <a:gd name="connsiteY8" fmla="*/ 0 h 1511306"/>
              <a:gd name="connsiteX9" fmla="*/ 10447252 w 10447252"/>
              <a:gd name="connsiteY9" fmla="*/ 0 h 1511306"/>
              <a:gd name="connsiteX10" fmla="*/ 9749635 w 10447252"/>
              <a:gd name="connsiteY10" fmla="*/ 1511301 h 1511306"/>
              <a:gd name="connsiteX11" fmla="*/ 5901779 w 10447252"/>
              <a:gd name="connsiteY11" fmla="*/ 1511301 h 1511306"/>
              <a:gd name="connsiteX12" fmla="*/ 5901779 w 10447252"/>
              <a:gd name="connsiteY12" fmla="*/ 1511304 h 1511306"/>
              <a:gd name="connsiteX13" fmla="*/ 5506390 w 10447252"/>
              <a:gd name="connsiteY13" fmla="*/ 1511304 h 1511306"/>
              <a:gd name="connsiteX14" fmla="*/ 5506390 w 10447252"/>
              <a:gd name="connsiteY14" fmla="*/ 1511306 h 1511306"/>
              <a:gd name="connsiteX15" fmla="*/ 4434058 w 10447252"/>
              <a:gd name="connsiteY15" fmla="*/ 1511306 h 1511306"/>
              <a:gd name="connsiteX16" fmla="*/ 4319855 w 10447252"/>
              <a:gd name="connsiteY16" fmla="*/ 1511306 h 1511306"/>
              <a:gd name="connsiteX17" fmla="*/ 4310215 w 10447252"/>
              <a:gd name="connsiteY17" fmla="*/ 1511306 h 1511306"/>
              <a:gd name="connsiteX18" fmla="*/ 3340133 w 10447252"/>
              <a:gd name="connsiteY18" fmla="*/ 1511306 h 1511306"/>
              <a:gd name="connsiteX19" fmla="*/ 3292695 w 10447252"/>
              <a:gd name="connsiteY19" fmla="*/ 1511306 h 1511306"/>
              <a:gd name="connsiteX20" fmla="*/ 3100647 w 10447252"/>
              <a:gd name="connsiteY20" fmla="*/ 1511306 h 1511306"/>
              <a:gd name="connsiteX21" fmla="*/ 0 w 10447252"/>
              <a:gd name="connsiteY21" fmla="*/ 1511306 h 1511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0447252" h="1511306">
                <a:moveTo>
                  <a:pt x="0" y="0"/>
                </a:moveTo>
                <a:lnTo>
                  <a:pt x="3100647" y="0"/>
                </a:lnTo>
                <a:lnTo>
                  <a:pt x="3292695" y="0"/>
                </a:lnTo>
                <a:lnTo>
                  <a:pt x="3340133" y="0"/>
                </a:lnTo>
                <a:lnTo>
                  <a:pt x="4310215" y="0"/>
                </a:lnTo>
                <a:lnTo>
                  <a:pt x="5506390" y="0"/>
                </a:lnTo>
                <a:lnTo>
                  <a:pt x="5506390" y="2544"/>
                </a:lnTo>
                <a:lnTo>
                  <a:pt x="5901778" y="2544"/>
                </a:lnTo>
                <a:lnTo>
                  <a:pt x="5901778" y="0"/>
                </a:lnTo>
                <a:lnTo>
                  <a:pt x="10447252" y="0"/>
                </a:lnTo>
                <a:lnTo>
                  <a:pt x="9749635" y="1511301"/>
                </a:lnTo>
                <a:lnTo>
                  <a:pt x="5901779" y="1511301"/>
                </a:lnTo>
                <a:lnTo>
                  <a:pt x="5901779" y="1511304"/>
                </a:lnTo>
                <a:lnTo>
                  <a:pt x="5506390" y="1511304"/>
                </a:lnTo>
                <a:lnTo>
                  <a:pt x="5506390" y="1511306"/>
                </a:lnTo>
                <a:lnTo>
                  <a:pt x="4434058" y="1511306"/>
                </a:lnTo>
                <a:lnTo>
                  <a:pt x="4319855" y="1511306"/>
                </a:lnTo>
                <a:lnTo>
                  <a:pt x="4310215" y="1511306"/>
                </a:lnTo>
                <a:lnTo>
                  <a:pt x="3340133" y="1511306"/>
                </a:lnTo>
                <a:lnTo>
                  <a:pt x="3292695" y="1511306"/>
                </a:lnTo>
                <a:lnTo>
                  <a:pt x="3100647" y="1511306"/>
                </a:lnTo>
                <a:lnTo>
                  <a:pt x="0" y="1511306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51DD354-E45D-4A7F-A95A-4AC850D085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715" y="5612654"/>
            <a:ext cx="6821738" cy="830231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l">
              <a:lnSpc>
                <a:spcPct val="90000"/>
              </a:lnSpc>
            </a:pPr>
            <a:r>
              <a:rPr lang="fr-FR" sz="3500" dirty="0"/>
              <a:t>Vérification</a:t>
            </a:r>
            <a:r>
              <a:rPr lang="fr-FR" sz="35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de la tension obtenue par le calcul avec l’oscilloscope</a:t>
            </a:r>
          </a:p>
        </p:txBody>
      </p:sp>
      <p:pic>
        <p:nvPicPr>
          <p:cNvPr id="7" name="Image7">
            <a:extLst>
              <a:ext uri="{FF2B5EF4-FFF2-40B4-BE49-F238E27FC236}">
                <a16:creationId xmlns:a16="http://schemas.microsoft.com/office/drawing/2014/main" id="{A54FC98F-478E-49FB-9F14-115C7830332B}"/>
              </a:ext>
            </a:extLst>
          </p:cNvPr>
          <p:cNvPicPr/>
          <p:nvPr/>
        </p:nvPicPr>
        <p:blipFill>
          <a:blip r:embed="rId3">
            <a:lum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55576" y="286565"/>
            <a:ext cx="7884991" cy="4931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29210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AC533DD-1CF6-4A33-852D-3877441533A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97168" y="5346700"/>
            <a:ext cx="1746832" cy="1511301"/>
          </a:xfrm>
          <a:custGeom>
            <a:avLst/>
            <a:gdLst>
              <a:gd name="connsiteX0" fmla="*/ 697617 w 2329109"/>
              <a:gd name="connsiteY0" fmla="*/ 0 h 1511301"/>
              <a:gd name="connsiteX1" fmla="*/ 2329109 w 2329109"/>
              <a:gd name="connsiteY1" fmla="*/ 0 h 1511301"/>
              <a:gd name="connsiteX2" fmla="*/ 2329109 w 2329109"/>
              <a:gd name="connsiteY2" fmla="*/ 1511301 h 1511301"/>
              <a:gd name="connsiteX3" fmla="*/ 0 w 2329109"/>
              <a:gd name="connsiteY3" fmla="*/ 1511301 h 1511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29109" h="1511301">
                <a:moveTo>
                  <a:pt x="697617" y="0"/>
                </a:moveTo>
                <a:lnTo>
                  <a:pt x="2329109" y="0"/>
                </a:lnTo>
                <a:lnTo>
                  <a:pt x="2329109" y="1511301"/>
                </a:lnTo>
                <a:lnTo>
                  <a:pt x="0" y="1511301"/>
                </a:lnTo>
                <a:close/>
              </a:path>
            </a:pathLst>
          </a:cu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61B91595-DF01-4E8B-80BF-B812BA9BFDB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46694"/>
            <a:ext cx="7835438" cy="1511306"/>
          </a:xfrm>
          <a:custGeom>
            <a:avLst/>
            <a:gdLst>
              <a:gd name="connsiteX0" fmla="*/ 0 w 10447252"/>
              <a:gd name="connsiteY0" fmla="*/ 0 h 1511306"/>
              <a:gd name="connsiteX1" fmla="*/ 3100647 w 10447252"/>
              <a:gd name="connsiteY1" fmla="*/ 0 h 1511306"/>
              <a:gd name="connsiteX2" fmla="*/ 3292695 w 10447252"/>
              <a:gd name="connsiteY2" fmla="*/ 0 h 1511306"/>
              <a:gd name="connsiteX3" fmla="*/ 3340133 w 10447252"/>
              <a:gd name="connsiteY3" fmla="*/ 0 h 1511306"/>
              <a:gd name="connsiteX4" fmla="*/ 4310215 w 10447252"/>
              <a:gd name="connsiteY4" fmla="*/ 0 h 1511306"/>
              <a:gd name="connsiteX5" fmla="*/ 5506390 w 10447252"/>
              <a:gd name="connsiteY5" fmla="*/ 0 h 1511306"/>
              <a:gd name="connsiteX6" fmla="*/ 5506390 w 10447252"/>
              <a:gd name="connsiteY6" fmla="*/ 2544 h 1511306"/>
              <a:gd name="connsiteX7" fmla="*/ 5901778 w 10447252"/>
              <a:gd name="connsiteY7" fmla="*/ 2544 h 1511306"/>
              <a:gd name="connsiteX8" fmla="*/ 5901778 w 10447252"/>
              <a:gd name="connsiteY8" fmla="*/ 0 h 1511306"/>
              <a:gd name="connsiteX9" fmla="*/ 10447252 w 10447252"/>
              <a:gd name="connsiteY9" fmla="*/ 0 h 1511306"/>
              <a:gd name="connsiteX10" fmla="*/ 9749635 w 10447252"/>
              <a:gd name="connsiteY10" fmla="*/ 1511301 h 1511306"/>
              <a:gd name="connsiteX11" fmla="*/ 5901779 w 10447252"/>
              <a:gd name="connsiteY11" fmla="*/ 1511301 h 1511306"/>
              <a:gd name="connsiteX12" fmla="*/ 5901779 w 10447252"/>
              <a:gd name="connsiteY12" fmla="*/ 1511304 h 1511306"/>
              <a:gd name="connsiteX13" fmla="*/ 5506390 w 10447252"/>
              <a:gd name="connsiteY13" fmla="*/ 1511304 h 1511306"/>
              <a:gd name="connsiteX14" fmla="*/ 5506390 w 10447252"/>
              <a:gd name="connsiteY14" fmla="*/ 1511306 h 1511306"/>
              <a:gd name="connsiteX15" fmla="*/ 4434058 w 10447252"/>
              <a:gd name="connsiteY15" fmla="*/ 1511306 h 1511306"/>
              <a:gd name="connsiteX16" fmla="*/ 4319855 w 10447252"/>
              <a:gd name="connsiteY16" fmla="*/ 1511306 h 1511306"/>
              <a:gd name="connsiteX17" fmla="*/ 4310215 w 10447252"/>
              <a:gd name="connsiteY17" fmla="*/ 1511306 h 1511306"/>
              <a:gd name="connsiteX18" fmla="*/ 3340133 w 10447252"/>
              <a:gd name="connsiteY18" fmla="*/ 1511306 h 1511306"/>
              <a:gd name="connsiteX19" fmla="*/ 3292695 w 10447252"/>
              <a:gd name="connsiteY19" fmla="*/ 1511306 h 1511306"/>
              <a:gd name="connsiteX20" fmla="*/ 3100647 w 10447252"/>
              <a:gd name="connsiteY20" fmla="*/ 1511306 h 1511306"/>
              <a:gd name="connsiteX21" fmla="*/ 0 w 10447252"/>
              <a:gd name="connsiteY21" fmla="*/ 1511306 h 1511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0447252" h="1511306">
                <a:moveTo>
                  <a:pt x="0" y="0"/>
                </a:moveTo>
                <a:lnTo>
                  <a:pt x="3100647" y="0"/>
                </a:lnTo>
                <a:lnTo>
                  <a:pt x="3292695" y="0"/>
                </a:lnTo>
                <a:lnTo>
                  <a:pt x="3340133" y="0"/>
                </a:lnTo>
                <a:lnTo>
                  <a:pt x="4310215" y="0"/>
                </a:lnTo>
                <a:lnTo>
                  <a:pt x="5506390" y="0"/>
                </a:lnTo>
                <a:lnTo>
                  <a:pt x="5506390" y="2544"/>
                </a:lnTo>
                <a:lnTo>
                  <a:pt x="5901778" y="2544"/>
                </a:lnTo>
                <a:lnTo>
                  <a:pt x="5901778" y="0"/>
                </a:lnTo>
                <a:lnTo>
                  <a:pt x="10447252" y="0"/>
                </a:lnTo>
                <a:lnTo>
                  <a:pt x="9749635" y="1511301"/>
                </a:lnTo>
                <a:lnTo>
                  <a:pt x="5901779" y="1511301"/>
                </a:lnTo>
                <a:lnTo>
                  <a:pt x="5901779" y="1511304"/>
                </a:lnTo>
                <a:lnTo>
                  <a:pt x="5506390" y="1511304"/>
                </a:lnTo>
                <a:lnTo>
                  <a:pt x="5506390" y="1511306"/>
                </a:lnTo>
                <a:lnTo>
                  <a:pt x="4434058" y="1511306"/>
                </a:lnTo>
                <a:lnTo>
                  <a:pt x="4319855" y="1511306"/>
                </a:lnTo>
                <a:lnTo>
                  <a:pt x="4310215" y="1511306"/>
                </a:lnTo>
                <a:lnTo>
                  <a:pt x="3340133" y="1511306"/>
                </a:lnTo>
                <a:lnTo>
                  <a:pt x="3292695" y="1511306"/>
                </a:lnTo>
                <a:lnTo>
                  <a:pt x="3100647" y="1511306"/>
                </a:lnTo>
                <a:lnTo>
                  <a:pt x="0" y="1511306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51DD354-E45D-4A7F-A95A-4AC850D085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715" y="5612654"/>
            <a:ext cx="6821738" cy="830231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l">
              <a:lnSpc>
                <a:spcPct val="90000"/>
              </a:lnSpc>
            </a:pPr>
            <a:r>
              <a:rPr lang="fr-FR" sz="35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Obtention de la température à partir de la tension</a:t>
            </a:r>
          </a:p>
        </p:txBody>
      </p:sp>
      <p:graphicFrame>
        <p:nvGraphicFramePr>
          <p:cNvPr id="6" name="Tableau 5">
            <a:extLst>
              <a:ext uri="{FF2B5EF4-FFF2-40B4-BE49-F238E27FC236}">
                <a16:creationId xmlns:a16="http://schemas.microsoft.com/office/drawing/2014/main" id="{D05D82BE-029C-4B88-89DD-B7398F910D0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87715" y="720392"/>
          <a:ext cx="3857625" cy="128937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329432">
                  <a:extLst>
                    <a:ext uri="{9D8B030D-6E8A-4147-A177-3AD203B41FA5}">
                      <a16:colId xmlns:a16="http://schemas.microsoft.com/office/drawing/2014/main" val="72318138"/>
                    </a:ext>
                  </a:extLst>
                </a:gridCol>
                <a:gridCol w="1528193">
                  <a:extLst>
                    <a:ext uri="{9D8B030D-6E8A-4147-A177-3AD203B41FA5}">
                      <a16:colId xmlns:a16="http://schemas.microsoft.com/office/drawing/2014/main" val="258912163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lnSpc>
                          <a:spcPct val="141000"/>
                        </a:lnSpc>
                        <a:spcAft>
                          <a:spcPts val="0"/>
                        </a:spcAft>
                      </a:pPr>
                      <a:r>
                        <a:rPr lang="fr-FR" sz="1200" kern="150" dirty="0">
                          <a:effectLst/>
                        </a:rPr>
                        <a:t>Tension par degré</a:t>
                      </a:r>
                      <a:endParaRPr lang="fr-FR" sz="1200" kern="150" dirty="0">
                        <a:effectLst/>
                        <a:latin typeface="Liberation Serif" panose="02020603050405020304" pitchFamily="18" charset="0"/>
                        <a:ea typeface="SimSun" panose="02010600030101010101" pitchFamily="2" charset="-122"/>
                        <a:cs typeface="Lucida Sans" panose="020B06020405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41000"/>
                        </a:lnSpc>
                        <a:spcAft>
                          <a:spcPts val="0"/>
                        </a:spcAft>
                      </a:pPr>
                      <a:r>
                        <a:rPr lang="fr-FR" sz="1200" kern="150" dirty="0">
                          <a:effectLst/>
                        </a:rPr>
                        <a:t>22,5mV</a:t>
                      </a:r>
                      <a:endParaRPr lang="fr-FR" sz="1200" kern="150" dirty="0">
                        <a:effectLst/>
                        <a:latin typeface="Liberation Serif" panose="02020603050405020304" pitchFamily="18" charset="0"/>
                        <a:ea typeface="SimSun" panose="02010600030101010101" pitchFamily="2" charset="-122"/>
                        <a:cs typeface="Lucida Sans" panose="020B06020405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52512181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>
                        <a:lnSpc>
                          <a:spcPct val="141000"/>
                        </a:lnSpc>
                        <a:spcAft>
                          <a:spcPts val="0"/>
                        </a:spcAft>
                      </a:pPr>
                      <a:r>
                        <a:rPr lang="fr-FR" sz="1200" b="1" kern="150" dirty="0">
                          <a:effectLst/>
                          <a:latin typeface="Liberation Serif" panose="02020603050405020304" pitchFamily="18" charset="0"/>
                          <a:ea typeface="SimSun" panose="02010600030101010101" pitchFamily="2" charset="-122"/>
                          <a:cs typeface="Lucida Sans" panose="020B0602040502020204" pitchFamily="34" charset="0"/>
                        </a:rPr>
                        <a:t>Référence tension en sortie</a:t>
                      </a:r>
                      <a:endParaRPr lang="fr-FR" sz="1200" kern="150" dirty="0">
                        <a:effectLst/>
                        <a:latin typeface="Liberation Serif" panose="02020603050405020304" pitchFamily="18" charset="0"/>
                        <a:ea typeface="SimSun" panose="02010600030101010101" pitchFamily="2" charset="-122"/>
                        <a:cs typeface="Lucida Sans" panose="020B060204050202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74821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41000"/>
                        </a:lnSpc>
                        <a:spcAft>
                          <a:spcPts val="0"/>
                        </a:spcAft>
                      </a:pPr>
                      <a:r>
                        <a:rPr lang="fr-FR" sz="1200" kern="150">
                          <a:effectLst/>
                          <a:latin typeface="Liberation Serif" panose="02020603050405020304" pitchFamily="18" charset="0"/>
                          <a:ea typeface="SimSun" panose="02010600030101010101" pitchFamily="2" charset="-122"/>
                          <a:cs typeface="Lucida Sans" panose="020B0602040502020204" pitchFamily="34" charset="0"/>
                        </a:rPr>
                        <a:t>Température mesurée :-50°C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41000"/>
                        </a:lnSpc>
                        <a:spcAft>
                          <a:spcPts val="0"/>
                        </a:spcAft>
                      </a:pPr>
                      <a:r>
                        <a:rPr lang="fr-FR" sz="1200" kern="150">
                          <a:effectLst/>
                          <a:latin typeface="Liberation Serif" panose="02020603050405020304" pitchFamily="18" charset="0"/>
                          <a:ea typeface="SimSun" panose="02010600030101010101" pitchFamily="2" charset="-122"/>
                          <a:cs typeface="Lucida Sans" panose="020B0602040502020204" pitchFamily="34" charset="0"/>
                        </a:rPr>
                        <a:t>0,25V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2091574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41000"/>
                        </a:lnSpc>
                        <a:spcAft>
                          <a:spcPts val="0"/>
                        </a:spcAft>
                      </a:pPr>
                      <a:r>
                        <a:rPr lang="fr-FR" sz="1200" kern="150">
                          <a:effectLst/>
                          <a:latin typeface="Liberation Serif" panose="02020603050405020304" pitchFamily="18" charset="0"/>
                          <a:ea typeface="SimSun" panose="02010600030101010101" pitchFamily="2" charset="-122"/>
                          <a:cs typeface="Lucida Sans" panose="020B0602040502020204" pitchFamily="34" charset="0"/>
                        </a:rPr>
                        <a:t>Température mesurée : 0°C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41000"/>
                        </a:lnSpc>
                        <a:spcAft>
                          <a:spcPts val="0"/>
                        </a:spcAft>
                      </a:pPr>
                      <a:r>
                        <a:rPr lang="fr-FR" sz="1200" kern="150">
                          <a:effectLst/>
                          <a:latin typeface="Liberation Serif" panose="02020603050405020304" pitchFamily="18" charset="0"/>
                          <a:ea typeface="SimSun" panose="02010600030101010101" pitchFamily="2" charset="-122"/>
                          <a:cs typeface="Lucida Sans" panose="020B0602040502020204" pitchFamily="34" charset="0"/>
                        </a:rPr>
                        <a:t>1,37V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0119375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41000"/>
                        </a:lnSpc>
                        <a:spcAft>
                          <a:spcPts val="0"/>
                        </a:spcAft>
                      </a:pPr>
                      <a:r>
                        <a:rPr lang="fr-FR" sz="1200" kern="150">
                          <a:effectLst/>
                          <a:latin typeface="Liberation Serif" panose="02020603050405020304" pitchFamily="18" charset="0"/>
                          <a:ea typeface="SimSun" panose="02010600030101010101" pitchFamily="2" charset="-122"/>
                          <a:cs typeface="Lucida Sans" panose="020B0602040502020204" pitchFamily="34" charset="0"/>
                        </a:rPr>
                        <a:t>Température mesurée : +150°C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41000"/>
                        </a:lnSpc>
                        <a:spcAft>
                          <a:spcPts val="0"/>
                        </a:spcAft>
                      </a:pPr>
                      <a:r>
                        <a:rPr lang="fr-FR" sz="1200" kern="150" dirty="0">
                          <a:effectLst/>
                          <a:latin typeface="Liberation Serif" panose="02020603050405020304" pitchFamily="18" charset="0"/>
                          <a:ea typeface="SimSun" panose="02010600030101010101" pitchFamily="2" charset="-122"/>
                          <a:cs typeface="Lucida Sans" panose="020B0602040502020204" pitchFamily="34" charset="0"/>
                        </a:rPr>
                        <a:t>4,75V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0755210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8BE93E31-0B46-401F-B890-12B70D14D347}"/>
                  </a:ext>
                </a:extLst>
              </p:cNvPr>
              <p:cNvSpPr/>
              <p:nvPr/>
            </p:nvSpPr>
            <p:spPr>
              <a:xfrm>
                <a:off x="492916" y="2774456"/>
                <a:ext cx="3452868" cy="16358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kumimoji="0" lang="fr-FR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eqArrPr>
                        <m:e>
                          <m:r>
                            <a:rPr kumimoji="0" lang="fr-FR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&amp;</m:t>
                          </m:r>
                          <m:r>
                            <a:rPr kumimoji="0" lang="fr-FR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𝑇𝑒𝑚𝑝</m:t>
                          </m:r>
                          <m:r>
                            <a:rPr kumimoji="0" lang="fr-FR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é</m:t>
                          </m:r>
                          <m:r>
                            <a:rPr kumimoji="0" lang="fr-FR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𝑟𝑎𝑡𝑢𝑟𝑒</m:t>
                          </m:r>
                          <m:r>
                            <a:rPr kumimoji="0" lang="fr-FR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=</m:t>
                          </m:r>
                          <m:f>
                            <m:fPr>
                              <m:ctrlPr>
                                <a:rPr kumimoji="0" lang="fr-FR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kumimoji="0" lang="fr-FR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fr-FR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kumimoji="0" lang="fr-FR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𝑚𝑒𝑠𝑢𝑟</m:t>
                                  </m:r>
                                  <m:r>
                                    <a:rPr kumimoji="0" lang="fr-FR" sz="18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é</m:t>
                                  </m:r>
                                  <m:r>
                                    <a:rPr kumimoji="0" lang="fr-FR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𝑒</m:t>
                                  </m:r>
                                </m:sub>
                              </m:sSub>
                              <m:r>
                                <a:rPr kumimoji="0" lang="fr-FR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−1,37</m:t>
                              </m:r>
                            </m:num>
                            <m:den>
                              <m:r>
                                <a:rPr kumimoji="0" lang="fr-FR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22,5×</m:t>
                              </m:r>
                              <m:sSup>
                                <m:sSupPr>
                                  <m:ctrlPr>
                                    <a:rPr kumimoji="0" lang="fr-FR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fr-FR" sz="18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kumimoji="0" lang="fr-FR" sz="18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−3</m:t>
                                  </m:r>
                                </m:sup>
                              </m:sSup>
                            </m:den>
                          </m:f>
                        </m:e>
                        <m:e>
                          <m:r>
                            <a:rPr kumimoji="0" lang="fr-FR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&amp;                      =</m:t>
                          </m:r>
                          <m:f>
                            <m:fPr>
                              <m:ctrlPr>
                                <a:rPr kumimoji="0" lang="fr-FR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fPr>
                            <m:num>
                              <m:r>
                                <a:rPr kumimoji="0" lang="fr-FR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1,93−1,37</m:t>
                              </m:r>
                            </m:num>
                            <m:den>
                              <m:r>
                                <a:rPr kumimoji="0" lang="fr-FR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22,5×</m:t>
                              </m:r>
                              <m:sSup>
                                <m:sSupPr>
                                  <m:ctrlPr>
                                    <a:rPr kumimoji="0" lang="fr-FR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fr-FR" sz="18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kumimoji="0" lang="fr-FR" sz="18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−3</m:t>
                                  </m:r>
                                </m:sup>
                              </m:sSup>
                            </m:den>
                          </m:f>
                        </m:e>
                        <m:e>
                          <m:r>
                            <a:rPr kumimoji="0" lang="fr-FR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&amp;</m:t>
                          </m:r>
                        </m:e>
                        <m:e>
                          <m:r>
                            <a:rPr kumimoji="0" lang="fr-FR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&amp;</m:t>
                          </m:r>
                          <m:r>
                            <a:rPr kumimoji="0" lang="fr-FR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𝑇𝑒𝑚𝑝</m:t>
                          </m:r>
                          <m:r>
                            <a:rPr kumimoji="0" lang="fr-FR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é</m:t>
                          </m:r>
                          <m:r>
                            <a:rPr kumimoji="0" lang="fr-FR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𝑟𝑎𝑡𝑢𝑟𝑒</m:t>
                          </m:r>
                          <m:r>
                            <a:rPr kumimoji="0" lang="fr-FR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=24,9°</m:t>
                          </m:r>
                          <m:r>
                            <a:rPr kumimoji="0" lang="fr-FR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𝐶</m:t>
                          </m:r>
                        </m:e>
                      </m:eqArr>
                    </m:oMath>
                  </m:oMathPara>
                </a14:m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8BE93E31-0B46-401F-B890-12B70D14D3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916" y="2774456"/>
                <a:ext cx="3452868" cy="16358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Image6">
            <a:extLst>
              <a:ext uri="{FF2B5EF4-FFF2-40B4-BE49-F238E27FC236}">
                <a16:creationId xmlns:a16="http://schemas.microsoft.com/office/drawing/2014/main" id="{40630E56-0B2A-4EC9-8331-40BB3F7750D0}"/>
              </a:ext>
            </a:extLst>
          </p:cNvPr>
          <p:cNvPicPr/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4283968" y="1219391"/>
            <a:ext cx="4730039" cy="2533461"/>
          </a:xfrm>
          <a:prstGeom prst="rect">
            <a:avLst/>
          </a:prstGeom>
          <a:ln>
            <a:noFill/>
            <a:prstDash/>
          </a:ln>
        </p:spPr>
      </p:pic>
    </p:spTree>
    <p:extLst>
      <p:ext uri="{BB962C8B-B14F-4D97-AF65-F5344CB8AC3E}">
        <p14:creationId xmlns:p14="http://schemas.microsoft.com/office/powerpoint/2010/main" val="143399309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AC533DD-1CF6-4A33-852D-3877441533A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97168" y="5346700"/>
            <a:ext cx="1746832" cy="1511301"/>
          </a:xfrm>
          <a:custGeom>
            <a:avLst/>
            <a:gdLst>
              <a:gd name="connsiteX0" fmla="*/ 697617 w 2329109"/>
              <a:gd name="connsiteY0" fmla="*/ 0 h 1511301"/>
              <a:gd name="connsiteX1" fmla="*/ 2329109 w 2329109"/>
              <a:gd name="connsiteY1" fmla="*/ 0 h 1511301"/>
              <a:gd name="connsiteX2" fmla="*/ 2329109 w 2329109"/>
              <a:gd name="connsiteY2" fmla="*/ 1511301 h 1511301"/>
              <a:gd name="connsiteX3" fmla="*/ 0 w 2329109"/>
              <a:gd name="connsiteY3" fmla="*/ 1511301 h 1511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29109" h="1511301">
                <a:moveTo>
                  <a:pt x="697617" y="0"/>
                </a:moveTo>
                <a:lnTo>
                  <a:pt x="2329109" y="0"/>
                </a:lnTo>
                <a:lnTo>
                  <a:pt x="2329109" y="1511301"/>
                </a:lnTo>
                <a:lnTo>
                  <a:pt x="0" y="1511301"/>
                </a:lnTo>
                <a:close/>
              </a:path>
            </a:pathLst>
          </a:cu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61B91595-DF01-4E8B-80BF-B812BA9BFDB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46694"/>
            <a:ext cx="7835438" cy="1511306"/>
          </a:xfrm>
          <a:custGeom>
            <a:avLst/>
            <a:gdLst>
              <a:gd name="connsiteX0" fmla="*/ 0 w 10447252"/>
              <a:gd name="connsiteY0" fmla="*/ 0 h 1511306"/>
              <a:gd name="connsiteX1" fmla="*/ 3100647 w 10447252"/>
              <a:gd name="connsiteY1" fmla="*/ 0 h 1511306"/>
              <a:gd name="connsiteX2" fmla="*/ 3292695 w 10447252"/>
              <a:gd name="connsiteY2" fmla="*/ 0 h 1511306"/>
              <a:gd name="connsiteX3" fmla="*/ 3340133 w 10447252"/>
              <a:gd name="connsiteY3" fmla="*/ 0 h 1511306"/>
              <a:gd name="connsiteX4" fmla="*/ 4310215 w 10447252"/>
              <a:gd name="connsiteY4" fmla="*/ 0 h 1511306"/>
              <a:gd name="connsiteX5" fmla="*/ 5506390 w 10447252"/>
              <a:gd name="connsiteY5" fmla="*/ 0 h 1511306"/>
              <a:gd name="connsiteX6" fmla="*/ 5506390 w 10447252"/>
              <a:gd name="connsiteY6" fmla="*/ 2544 h 1511306"/>
              <a:gd name="connsiteX7" fmla="*/ 5901778 w 10447252"/>
              <a:gd name="connsiteY7" fmla="*/ 2544 h 1511306"/>
              <a:gd name="connsiteX8" fmla="*/ 5901778 w 10447252"/>
              <a:gd name="connsiteY8" fmla="*/ 0 h 1511306"/>
              <a:gd name="connsiteX9" fmla="*/ 10447252 w 10447252"/>
              <a:gd name="connsiteY9" fmla="*/ 0 h 1511306"/>
              <a:gd name="connsiteX10" fmla="*/ 9749635 w 10447252"/>
              <a:gd name="connsiteY10" fmla="*/ 1511301 h 1511306"/>
              <a:gd name="connsiteX11" fmla="*/ 5901779 w 10447252"/>
              <a:gd name="connsiteY11" fmla="*/ 1511301 h 1511306"/>
              <a:gd name="connsiteX12" fmla="*/ 5901779 w 10447252"/>
              <a:gd name="connsiteY12" fmla="*/ 1511304 h 1511306"/>
              <a:gd name="connsiteX13" fmla="*/ 5506390 w 10447252"/>
              <a:gd name="connsiteY13" fmla="*/ 1511304 h 1511306"/>
              <a:gd name="connsiteX14" fmla="*/ 5506390 w 10447252"/>
              <a:gd name="connsiteY14" fmla="*/ 1511306 h 1511306"/>
              <a:gd name="connsiteX15" fmla="*/ 4434058 w 10447252"/>
              <a:gd name="connsiteY15" fmla="*/ 1511306 h 1511306"/>
              <a:gd name="connsiteX16" fmla="*/ 4319855 w 10447252"/>
              <a:gd name="connsiteY16" fmla="*/ 1511306 h 1511306"/>
              <a:gd name="connsiteX17" fmla="*/ 4310215 w 10447252"/>
              <a:gd name="connsiteY17" fmla="*/ 1511306 h 1511306"/>
              <a:gd name="connsiteX18" fmla="*/ 3340133 w 10447252"/>
              <a:gd name="connsiteY18" fmla="*/ 1511306 h 1511306"/>
              <a:gd name="connsiteX19" fmla="*/ 3292695 w 10447252"/>
              <a:gd name="connsiteY19" fmla="*/ 1511306 h 1511306"/>
              <a:gd name="connsiteX20" fmla="*/ 3100647 w 10447252"/>
              <a:gd name="connsiteY20" fmla="*/ 1511306 h 1511306"/>
              <a:gd name="connsiteX21" fmla="*/ 0 w 10447252"/>
              <a:gd name="connsiteY21" fmla="*/ 1511306 h 1511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0447252" h="1511306">
                <a:moveTo>
                  <a:pt x="0" y="0"/>
                </a:moveTo>
                <a:lnTo>
                  <a:pt x="3100647" y="0"/>
                </a:lnTo>
                <a:lnTo>
                  <a:pt x="3292695" y="0"/>
                </a:lnTo>
                <a:lnTo>
                  <a:pt x="3340133" y="0"/>
                </a:lnTo>
                <a:lnTo>
                  <a:pt x="4310215" y="0"/>
                </a:lnTo>
                <a:lnTo>
                  <a:pt x="5506390" y="0"/>
                </a:lnTo>
                <a:lnTo>
                  <a:pt x="5506390" y="2544"/>
                </a:lnTo>
                <a:lnTo>
                  <a:pt x="5901778" y="2544"/>
                </a:lnTo>
                <a:lnTo>
                  <a:pt x="5901778" y="0"/>
                </a:lnTo>
                <a:lnTo>
                  <a:pt x="10447252" y="0"/>
                </a:lnTo>
                <a:lnTo>
                  <a:pt x="9749635" y="1511301"/>
                </a:lnTo>
                <a:lnTo>
                  <a:pt x="5901779" y="1511301"/>
                </a:lnTo>
                <a:lnTo>
                  <a:pt x="5901779" y="1511304"/>
                </a:lnTo>
                <a:lnTo>
                  <a:pt x="5506390" y="1511304"/>
                </a:lnTo>
                <a:lnTo>
                  <a:pt x="5506390" y="1511306"/>
                </a:lnTo>
                <a:lnTo>
                  <a:pt x="4434058" y="1511306"/>
                </a:lnTo>
                <a:lnTo>
                  <a:pt x="4319855" y="1511306"/>
                </a:lnTo>
                <a:lnTo>
                  <a:pt x="4310215" y="1511306"/>
                </a:lnTo>
                <a:lnTo>
                  <a:pt x="3340133" y="1511306"/>
                </a:lnTo>
                <a:lnTo>
                  <a:pt x="3292695" y="1511306"/>
                </a:lnTo>
                <a:lnTo>
                  <a:pt x="3100647" y="1511306"/>
                </a:lnTo>
                <a:lnTo>
                  <a:pt x="0" y="1511306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51DD354-E45D-4A7F-A95A-4AC850D085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714142"/>
            <a:ext cx="6821738" cy="71137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>
              <a:lnSpc>
                <a:spcPct val="90000"/>
              </a:lnSpc>
            </a:pPr>
            <a:r>
              <a:rPr lang="fr-FR" sz="35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Code </a:t>
            </a:r>
            <a:r>
              <a:rPr lang="fr-FR" sz="3500" dirty="0"/>
              <a:t>A</a:t>
            </a:r>
            <a:r>
              <a:rPr lang="fr-FR" sz="35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rduino: Partie température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815C4AE-73CE-4925-8CBC-168BD7126F62}"/>
              </a:ext>
            </a:extLst>
          </p:cNvPr>
          <p:cNvSpPr/>
          <p:nvPr/>
        </p:nvSpPr>
        <p:spPr>
          <a:xfrm>
            <a:off x="35496" y="264896"/>
            <a:ext cx="9073008" cy="5016758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000" b="1" i="0" u="none" strike="noStrike" kern="150" cap="none" spc="0" normalizeH="0" baseline="0" noProof="0" dirty="0" err="1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Courier New" panose="02070309020205020404" pitchFamily="49" charset="0"/>
                <a:ea typeface="NSimSun" panose="02010609030101010101" pitchFamily="49" charset="-122"/>
                <a:cs typeface="+mn-cs"/>
              </a:rPr>
              <a:t>float</a:t>
            </a:r>
            <a:r>
              <a:rPr kumimoji="0" lang="fr-FR" sz="2000" b="0" i="0" u="none" strike="noStrike" kern="15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Courier New" panose="02070309020205020404" pitchFamily="49" charset="0"/>
                <a:ea typeface="NSimSun" panose="02010609030101010101" pitchFamily="49" charset="-122"/>
                <a:cs typeface="+mn-cs"/>
              </a:rPr>
              <a:t> </a:t>
            </a:r>
            <a:r>
              <a:rPr kumimoji="0" lang="fr-FR" sz="2000" b="0" i="0" u="none" strike="noStrike" kern="150" cap="none" spc="0" normalizeH="0" baseline="0" noProof="0" dirty="0" err="1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Courier New" panose="02070309020205020404" pitchFamily="49" charset="0"/>
                <a:ea typeface="NSimSun" panose="02010609030101010101" pitchFamily="49" charset="-122"/>
                <a:cs typeface="+mn-cs"/>
              </a:rPr>
              <a:t>readTemp</a:t>
            </a:r>
            <a:r>
              <a:rPr kumimoji="0" lang="fr-FR" sz="2000" b="0" i="0" u="none" strike="noStrike" kern="150" cap="none" spc="0" normalizeH="0" baseline="0" noProof="0" dirty="0">
                <a:ln>
                  <a:noFill/>
                </a:ln>
                <a:solidFill>
                  <a:srgbClr val="808030"/>
                </a:solidFill>
                <a:effectLst/>
                <a:uLnTx/>
                <a:uFillTx/>
                <a:latin typeface="Courier New" panose="02070309020205020404" pitchFamily="49" charset="0"/>
                <a:ea typeface="NSimSun" panose="02010609030101010101" pitchFamily="49" charset="-122"/>
                <a:cs typeface="+mn-cs"/>
              </a:rPr>
              <a:t>()</a:t>
            </a:r>
            <a:r>
              <a:rPr kumimoji="0" lang="fr-FR" sz="2000" b="0" i="0" u="none" strike="noStrike" kern="15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Courier New" panose="02070309020205020404" pitchFamily="49" charset="0"/>
                <a:ea typeface="NSimSun" panose="02010609030101010101" pitchFamily="49" charset="-122"/>
                <a:cs typeface="+mn-cs"/>
              </a:rPr>
              <a:t> </a:t>
            </a:r>
            <a:r>
              <a:rPr kumimoji="0" lang="fr-FR" sz="2000" b="0" i="0" u="none" strike="noStrike" kern="150" cap="none" spc="0" normalizeH="0" baseline="0" noProof="0" dirty="0">
                <a:ln>
                  <a:noFill/>
                </a:ln>
                <a:solidFill>
                  <a:srgbClr val="800080"/>
                </a:solidFill>
                <a:effectLst/>
                <a:uLnTx/>
                <a:uFillTx/>
                <a:latin typeface="Courier New" panose="02070309020205020404" pitchFamily="49" charset="0"/>
                <a:ea typeface="NSimSun" panose="02010609030101010101" pitchFamily="49" charset="-122"/>
                <a:cs typeface="+mn-cs"/>
              </a:rPr>
              <a:t>{</a:t>
            </a:r>
            <a:r>
              <a:rPr kumimoji="0" lang="fr-FR" sz="2000" b="0" i="0" u="none" strike="noStrike" kern="150" cap="none" spc="0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Courier New" panose="02070309020205020404" pitchFamily="49" charset="0"/>
                <a:ea typeface="NSimSun" panose="02010609030101010101" pitchFamily="49" charset="-122"/>
                <a:cs typeface="+mn-cs"/>
              </a:rPr>
              <a:t> </a:t>
            </a:r>
            <a:endParaRPr kumimoji="0" lang="fr-FR" sz="2800" b="0" i="0" u="none" strike="noStrike" kern="15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iberation Mono" panose="02070409020205020404" pitchFamily="49" charset="0"/>
              <a:ea typeface="NSimSun" panose="0201060903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000" b="0" i="0" u="none" strike="noStrike" kern="15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NSimSun" panose="02010609030101010101" pitchFamily="49" charset="-122"/>
                <a:cs typeface="+mn-cs"/>
              </a:rPr>
              <a:t>  </a:t>
            </a:r>
            <a:r>
              <a:rPr kumimoji="0" lang="fr-FR" sz="2000" b="1" i="0" u="none" strike="noStrike" kern="150" cap="none" spc="0" normalizeH="0" baseline="0" noProof="0" dirty="0" err="1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Courier New" panose="02070309020205020404" pitchFamily="49" charset="0"/>
                <a:ea typeface="NSimSun" panose="02010609030101010101" pitchFamily="49" charset="-122"/>
                <a:cs typeface="+mn-cs"/>
              </a:rPr>
              <a:t>int</a:t>
            </a:r>
            <a:r>
              <a:rPr kumimoji="0" lang="fr-FR" sz="2000" b="0" i="0" u="none" strike="noStrike" kern="15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NSimSun" panose="02010609030101010101" pitchFamily="49" charset="-122"/>
                <a:cs typeface="+mn-cs"/>
              </a:rPr>
              <a:t> </a:t>
            </a:r>
            <a:r>
              <a:rPr kumimoji="0" lang="fr-FR" sz="2000" b="0" i="0" u="none" strike="noStrike" kern="15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NSimSun" panose="02010609030101010101" pitchFamily="49" charset="-122"/>
                <a:cs typeface="+mn-cs"/>
              </a:rPr>
              <a:t>reading</a:t>
            </a:r>
            <a:r>
              <a:rPr kumimoji="0" lang="fr-FR" sz="2000" b="0" i="0" u="none" strike="noStrike" kern="15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NSimSun" panose="02010609030101010101" pitchFamily="49" charset="-122"/>
                <a:cs typeface="+mn-cs"/>
              </a:rPr>
              <a:t> </a:t>
            </a:r>
            <a:r>
              <a:rPr kumimoji="0" lang="fr-FR" sz="2000" b="0" i="0" u="none" strike="noStrike" kern="150" cap="none" spc="0" normalizeH="0" baseline="0" noProof="0" dirty="0">
                <a:ln>
                  <a:noFill/>
                </a:ln>
                <a:solidFill>
                  <a:srgbClr val="808030"/>
                </a:solidFill>
                <a:effectLst/>
                <a:uLnTx/>
                <a:uFillTx/>
                <a:latin typeface="Courier New" panose="02070309020205020404" pitchFamily="49" charset="0"/>
                <a:ea typeface="NSimSun" panose="02010609030101010101" pitchFamily="49" charset="-122"/>
                <a:cs typeface="+mn-cs"/>
              </a:rPr>
              <a:t>=</a:t>
            </a:r>
            <a:r>
              <a:rPr kumimoji="0" lang="fr-FR" sz="2000" b="0" i="0" u="none" strike="noStrike" kern="15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NSimSun" panose="02010609030101010101" pitchFamily="49" charset="-122"/>
                <a:cs typeface="+mn-cs"/>
              </a:rPr>
              <a:t> </a:t>
            </a:r>
            <a:r>
              <a:rPr kumimoji="0" lang="fr-FR" sz="2000" b="0" i="0" u="none" strike="noStrike" kern="15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NSimSun" panose="02010609030101010101" pitchFamily="49" charset="-122"/>
                <a:cs typeface="+mn-cs"/>
              </a:rPr>
              <a:t>analogRead</a:t>
            </a:r>
            <a:r>
              <a:rPr kumimoji="0" lang="fr-FR" sz="2000" b="0" i="0" u="none" strike="noStrike" kern="150" cap="none" spc="0" normalizeH="0" baseline="0" noProof="0" dirty="0">
                <a:ln>
                  <a:noFill/>
                </a:ln>
                <a:solidFill>
                  <a:srgbClr val="808030"/>
                </a:solidFill>
                <a:effectLst/>
                <a:uLnTx/>
                <a:uFillTx/>
                <a:latin typeface="Courier New" panose="02070309020205020404" pitchFamily="49" charset="0"/>
                <a:ea typeface="NSimSun" panose="02010609030101010101" pitchFamily="49" charset="-122"/>
                <a:cs typeface="+mn-cs"/>
              </a:rPr>
              <a:t>(</a:t>
            </a:r>
            <a:r>
              <a:rPr kumimoji="0" lang="fr-FR" sz="2000" b="0" i="0" u="none" strike="noStrike" kern="15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NSimSun" panose="02010609030101010101" pitchFamily="49" charset="-122"/>
                <a:cs typeface="+mn-cs"/>
              </a:rPr>
              <a:t>sensorPin</a:t>
            </a:r>
            <a:r>
              <a:rPr kumimoji="0" lang="fr-FR" sz="2000" b="0" i="0" u="none" strike="noStrike" kern="150" cap="none" spc="0" normalizeH="0" baseline="0" noProof="0" dirty="0">
                <a:ln>
                  <a:noFill/>
                </a:ln>
                <a:solidFill>
                  <a:srgbClr val="808030"/>
                </a:solidFill>
                <a:effectLst/>
                <a:uLnTx/>
                <a:uFillTx/>
                <a:latin typeface="Courier New" panose="02070309020205020404" pitchFamily="49" charset="0"/>
                <a:ea typeface="NSimSun" panose="02010609030101010101" pitchFamily="49" charset="-122"/>
                <a:cs typeface="+mn-cs"/>
              </a:rPr>
              <a:t>)</a:t>
            </a:r>
            <a:r>
              <a:rPr kumimoji="0" lang="fr-FR" sz="2000" b="0" i="0" u="none" strike="noStrike" kern="150" cap="none" spc="0" normalizeH="0" baseline="0" noProof="0" dirty="0">
                <a:ln>
                  <a:noFill/>
                </a:ln>
                <a:solidFill>
                  <a:srgbClr val="800080"/>
                </a:solidFill>
                <a:effectLst/>
                <a:uLnTx/>
                <a:uFillTx/>
                <a:latin typeface="Courier New" panose="02070309020205020404" pitchFamily="49" charset="0"/>
                <a:ea typeface="NSimSun" panose="02010609030101010101" pitchFamily="49" charset="-122"/>
                <a:cs typeface="+mn-cs"/>
              </a:rPr>
              <a:t>;</a:t>
            </a:r>
            <a:r>
              <a:rPr kumimoji="0" lang="fr-FR" sz="2000" b="0" i="0" u="none" strike="noStrike" kern="15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NSimSun" panose="02010609030101010101" pitchFamily="49" charset="-122"/>
                <a:cs typeface="+mn-cs"/>
              </a:rPr>
              <a:t> </a:t>
            </a:r>
            <a:endParaRPr kumimoji="0" lang="fr-FR" sz="2800" b="0" i="0" u="none" strike="noStrike" kern="15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iberation Mono" panose="02070409020205020404" pitchFamily="49" charset="0"/>
              <a:ea typeface="NSimSun" panose="0201060903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000" b="0" i="0" u="none" strike="noStrike" kern="15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NSimSun" panose="02010609030101010101" pitchFamily="49" charset="-122"/>
                <a:cs typeface="+mn-cs"/>
              </a:rPr>
              <a:t>sendInfo</a:t>
            </a:r>
            <a:r>
              <a:rPr kumimoji="0" lang="fr-FR" sz="2000" b="0" i="0" u="none" strike="noStrike" kern="150" cap="none" spc="0" normalizeH="0" baseline="0" noProof="0" dirty="0">
                <a:ln>
                  <a:noFill/>
                </a:ln>
                <a:solidFill>
                  <a:srgbClr val="808030"/>
                </a:solidFill>
                <a:effectLst/>
                <a:uLnTx/>
                <a:uFillTx/>
                <a:latin typeface="Courier New" panose="02070309020205020404" pitchFamily="49" charset="0"/>
                <a:ea typeface="NSimSun" panose="02010609030101010101" pitchFamily="49" charset="-122"/>
                <a:cs typeface="+mn-cs"/>
              </a:rPr>
              <a:t>(</a:t>
            </a:r>
            <a:r>
              <a:rPr kumimoji="0" lang="fr-FR" sz="2000" b="0" i="0" u="none" strike="noStrike" kern="150" cap="none" spc="0" normalizeH="0" baseline="0" noProof="0" dirty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Courier New" panose="02070309020205020404" pitchFamily="49" charset="0"/>
                <a:ea typeface="NSimSun" panose="02010609030101010101" pitchFamily="49" charset="-122"/>
                <a:cs typeface="+mn-cs"/>
              </a:rPr>
              <a:t>"</a:t>
            </a:r>
            <a:r>
              <a:rPr kumimoji="0" lang="fr-FR" sz="2000" b="0" i="0" u="none" strike="noStrike" kern="150" cap="none" spc="0" normalizeH="0" baseline="0" noProof="0" dirty="0">
                <a:ln>
                  <a:noFill/>
                </a:ln>
                <a:solidFill>
                  <a:srgbClr val="0000E6"/>
                </a:solidFill>
                <a:effectLst/>
                <a:uLnTx/>
                <a:uFillTx/>
                <a:latin typeface="Courier New" panose="02070309020205020404" pitchFamily="49" charset="0"/>
                <a:ea typeface="NSimSun" panose="02010609030101010101" pitchFamily="49" charset="-122"/>
                <a:cs typeface="+mn-cs"/>
              </a:rPr>
              <a:t>direction</a:t>
            </a:r>
            <a:r>
              <a:rPr kumimoji="0" lang="fr-FR" sz="2000" b="0" i="0" u="none" strike="noStrike" kern="150" cap="none" spc="0" normalizeH="0" baseline="0" noProof="0" dirty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Courier New" panose="02070309020205020404" pitchFamily="49" charset="0"/>
                <a:ea typeface="NSimSun" panose="02010609030101010101" pitchFamily="49" charset="-122"/>
                <a:cs typeface="+mn-cs"/>
              </a:rPr>
              <a:t>"</a:t>
            </a:r>
            <a:r>
              <a:rPr kumimoji="0" lang="fr-FR" sz="2000" b="0" i="0" u="none" strike="noStrike" kern="150" cap="none" spc="0" normalizeH="0" baseline="0" noProof="0" dirty="0">
                <a:ln>
                  <a:noFill/>
                </a:ln>
                <a:solidFill>
                  <a:srgbClr val="808030"/>
                </a:solidFill>
                <a:effectLst/>
                <a:uLnTx/>
                <a:uFillTx/>
                <a:latin typeface="Courier New" panose="02070309020205020404" pitchFamily="49" charset="0"/>
                <a:ea typeface="NSimSun" panose="02010609030101010101" pitchFamily="49" charset="-122"/>
                <a:cs typeface="+mn-cs"/>
              </a:rPr>
              <a:t>,</a:t>
            </a:r>
            <a:r>
              <a:rPr kumimoji="0" lang="fr-FR" sz="2000" b="0" i="0" u="none" strike="noStrike" kern="15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NSimSun" panose="02010609030101010101" pitchFamily="49" charset="-122"/>
                <a:cs typeface="+mn-cs"/>
              </a:rPr>
              <a:t> </a:t>
            </a:r>
            <a:r>
              <a:rPr kumimoji="0" lang="fr-FR" sz="2000" b="0" i="0" u="none" strike="noStrike" kern="150" cap="none" spc="0" normalizeH="0" baseline="0" noProof="0" dirty="0">
                <a:ln>
                  <a:noFill/>
                </a:ln>
                <a:solidFill>
                  <a:srgbClr val="603000"/>
                </a:solidFill>
                <a:effectLst/>
                <a:uLnTx/>
                <a:uFillTx/>
                <a:latin typeface="Courier New" panose="02070309020205020404" pitchFamily="49" charset="0"/>
                <a:ea typeface="NSimSun" panose="02010609030101010101" pitchFamily="49" charset="-122"/>
                <a:cs typeface="+mn-cs"/>
              </a:rPr>
              <a:t>String</a:t>
            </a:r>
            <a:r>
              <a:rPr kumimoji="0" lang="fr-FR" sz="2000" b="0" i="0" u="none" strike="noStrike" kern="150" cap="none" spc="0" normalizeH="0" baseline="0" noProof="0" dirty="0">
                <a:ln>
                  <a:noFill/>
                </a:ln>
                <a:solidFill>
                  <a:srgbClr val="808030"/>
                </a:solidFill>
                <a:effectLst/>
                <a:uLnTx/>
                <a:uFillTx/>
                <a:latin typeface="Courier New" panose="02070309020205020404" pitchFamily="49" charset="0"/>
                <a:ea typeface="NSimSun" panose="02010609030101010101" pitchFamily="49" charset="-122"/>
                <a:cs typeface="+mn-cs"/>
              </a:rPr>
              <a:t>(</a:t>
            </a:r>
            <a:r>
              <a:rPr kumimoji="0" lang="fr-FR" sz="2000" b="0" i="0" u="none" strike="noStrike" kern="15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NSimSun" panose="02010609030101010101" pitchFamily="49" charset="-122"/>
                <a:cs typeface="+mn-cs"/>
              </a:rPr>
              <a:t>reading</a:t>
            </a:r>
            <a:r>
              <a:rPr kumimoji="0" lang="fr-FR" sz="2000" b="0" i="0" u="none" strike="noStrike" kern="150" cap="none" spc="0" normalizeH="0" baseline="0" noProof="0" dirty="0">
                <a:ln>
                  <a:noFill/>
                </a:ln>
                <a:solidFill>
                  <a:srgbClr val="808030"/>
                </a:solidFill>
                <a:effectLst/>
                <a:uLnTx/>
                <a:uFillTx/>
                <a:latin typeface="Courier New" panose="02070309020205020404" pitchFamily="49" charset="0"/>
                <a:ea typeface="NSimSun" panose="02010609030101010101" pitchFamily="49" charset="-122"/>
                <a:cs typeface="+mn-cs"/>
              </a:rPr>
              <a:t>))</a:t>
            </a:r>
            <a:r>
              <a:rPr kumimoji="0" lang="fr-FR" sz="2000" b="0" i="0" u="none" strike="noStrike" kern="150" cap="none" spc="0" normalizeH="0" baseline="0" noProof="0" dirty="0">
                <a:ln>
                  <a:noFill/>
                </a:ln>
                <a:solidFill>
                  <a:srgbClr val="800080"/>
                </a:solidFill>
                <a:effectLst/>
                <a:uLnTx/>
                <a:uFillTx/>
                <a:latin typeface="Courier New" panose="02070309020205020404" pitchFamily="49" charset="0"/>
                <a:ea typeface="NSimSun" panose="02010609030101010101" pitchFamily="49" charset="-122"/>
                <a:cs typeface="+mn-cs"/>
              </a:rPr>
              <a:t>;</a:t>
            </a:r>
            <a:r>
              <a:rPr kumimoji="0" lang="fr-FR" sz="2000" b="0" i="0" u="none" strike="noStrike" kern="15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NSimSun" panose="02010609030101010101" pitchFamily="49" charset="-122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000" b="1" i="0" u="none" strike="noStrike" kern="15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NSimSun" panose="02010609030101010101" pitchFamily="49" charset="-122"/>
                <a:cs typeface="+mn-cs"/>
              </a:rPr>
              <a:t>  </a:t>
            </a:r>
            <a:r>
              <a:rPr kumimoji="0" lang="fr-FR" sz="2000" b="1" i="0" u="none" strike="noStrike" kern="150" cap="none" spc="0" normalizeH="0" baseline="0" noProof="0" dirty="0" err="1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Courier New" panose="02070309020205020404" pitchFamily="49" charset="0"/>
                <a:ea typeface="NSimSun" panose="02010609030101010101" pitchFamily="49" charset="-122"/>
                <a:cs typeface="+mn-cs"/>
              </a:rPr>
              <a:t>float</a:t>
            </a:r>
            <a:r>
              <a:rPr kumimoji="0" lang="fr-FR" sz="2000" b="0" i="0" u="none" strike="noStrike" kern="15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NSimSun" panose="02010609030101010101" pitchFamily="49" charset="-122"/>
                <a:cs typeface="+mn-cs"/>
              </a:rPr>
              <a:t> voltage </a:t>
            </a:r>
            <a:r>
              <a:rPr kumimoji="0" lang="fr-FR" sz="2000" b="0" i="0" u="none" strike="noStrike" kern="150" cap="none" spc="0" normalizeH="0" baseline="0" noProof="0" dirty="0">
                <a:ln>
                  <a:noFill/>
                </a:ln>
                <a:solidFill>
                  <a:srgbClr val="808030"/>
                </a:solidFill>
                <a:effectLst/>
                <a:uLnTx/>
                <a:uFillTx/>
                <a:latin typeface="Courier New" panose="02070309020205020404" pitchFamily="49" charset="0"/>
                <a:ea typeface="NSimSun" panose="02010609030101010101" pitchFamily="49" charset="-122"/>
                <a:cs typeface="+mn-cs"/>
              </a:rPr>
              <a:t>=</a:t>
            </a:r>
            <a:r>
              <a:rPr kumimoji="0" lang="fr-FR" sz="2000" b="0" i="0" u="none" strike="noStrike" kern="15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NSimSun" panose="02010609030101010101" pitchFamily="49" charset="-122"/>
                <a:cs typeface="+mn-cs"/>
              </a:rPr>
              <a:t> </a:t>
            </a:r>
            <a:r>
              <a:rPr kumimoji="0" lang="fr-FR" sz="2000" b="0" i="0" u="none" strike="noStrike" kern="15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NSimSun" panose="02010609030101010101" pitchFamily="49" charset="-122"/>
                <a:cs typeface="+mn-cs"/>
              </a:rPr>
              <a:t>reading</a:t>
            </a:r>
            <a:r>
              <a:rPr kumimoji="0" lang="fr-FR" sz="2000" b="0" i="0" u="none" strike="noStrike" kern="15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NSimSun" panose="02010609030101010101" pitchFamily="49" charset="-122"/>
                <a:cs typeface="+mn-cs"/>
              </a:rPr>
              <a:t> </a:t>
            </a:r>
            <a:r>
              <a:rPr kumimoji="0" lang="fr-FR" sz="2000" b="0" i="0" u="none" strike="noStrike" kern="150" cap="none" spc="0" normalizeH="0" baseline="0" noProof="0" dirty="0">
                <a:ln>
                  <a:noFill/>
                </a:ln>
                <a:solidFill>
                  <a:srgbClr val="808030"/>
                </a:solidFill>
                <a:effectLst/>
                <a:uLnTx/>
                <a:uFillTx/>
                <a:latin typeface="Courier New" panose="02070309020205020404" pitchFamily="49" charset="0"/>
                <a:ea typeface="NSimSun" panose="02010609030101010101" pitchFamily="49" charset="-122"/>
                <a:cs typeface="+mn-cs"/>
              </a:rPr>
              <a:t>*</a:t>
            </a:r>
            <a:r>
              <a:rPr kumimoji="0" lang="fr-FR" sz="2000" b="0" i="0" u="none" strike="noStrike" kern="15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NSimSun" panose="02010609030101010101" pitchFamily="49" charset="-122"/>
                <a:cs typeface="+mn-cs"/>
              </a:rPr>
              <a:t> </a:t>
            </a:r>
            <a:r>
              <a:rPr kumimoji="0" lang="fr-FR" sz="2000" b="0" i="0" u="none" strike="noStrike" kern="15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urier New" panose="02070309020205020404" pitchFamily="49" charset="0"/>
                <a:ea typeface="NSimSun" panose="02010609030101010101" pitchFamily="49" charset="-122"/>
                <a:cs typeface="+mn-cs"/>
              </a:rPr>
              <a:t>5.0</a:t>
            </a:r>
            <a:r>
              <a:rPr kumimoji="0" lang="fr-FR" sz="2000" b="0" i="0" u="none" strike="noStrike" kern="150" cap="none" spc="0" normalizeH="0" baseline="0" noProof="0" dirty="0">
                <a:ln>
                  <a:noFill/>
                </a:ln>
                <a:solidFill>
                  <a:srgbClr val="800080"/>
                </a:solidFill>
                <a:effectLst/>
                <a:uLnTx/>
                <a:uFillTx/>
                <a:latin typeface="Courier New" panose="02070309020205020404" pitchFamily="49" charset="0"/>
                <a:ea typeface="NSimSun" panose="02010609030101010101" pitchFamily="49" charset="-122"/>
                <a:cs typeface="+mn-cs"/>
              </a:rPr>
              <a:t>;</a:t>
            </a:r>
            <a:endParaRPr kumimoji="0" lang="fr-FR" sz="2800" b="0" i="0" u="none" strike="noStrike" kern="15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iberation Mono" panose="02070409020205020404" pitchFamily="49" charset="0"/>
              <a:ea typeface="NSimSun" panose="0201060903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000" b="0" i="0" u="none" strike="noStrike" kern="150" cap="none" spc="0" normalizeH="0" baseline="0" noProof="0" dirty="0">
                <a:ln>
                  <a:noFill/>
                </a:ln>
                <a:solidFill>
                  <a:srgbClr val="800080"/>
                </a:solidFill>
                <a:effectLst/>
                <a:uLnTx/>
                <a:uFillTx/>
                <a:latin typeface="Courier New" panose="02070309020205020404" pitchFamily="49" charset="0"/>
                <a:ea typeface="NSimSun" panose="02010609030101010101" pitchFamily="49" charset="-122"/>
                <a:cs typeface="+mn-cs"/>
              </a:rPr>
              <a:t> </a:t>
            </a:r>
            <a:endParaRPr kumimoji="0" lang="fr-FR" sz="2800" b="0" i="0" u="none" strike="noStrike" kern="15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iberation Mono" panose="02070409020205020404" pitchFamily="49" charset="0"/>
              <a:ea typeface="NSimSun" panose="0201060903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000" b="0" i="0" u="none" strike="noStrike" kern="15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NSimSun" panose="02010609030101010101" pitchFamily="49" charset="-122"/>
                <a:cs typeface="+mn-cs"/>
              </a:rPr>
              <a:t>  voltage </a:t>
            </a:r>
            <a:r>
              <a:rPr kumimoji="0" lang="fr-FR" sz="2000" b="0" i="0" u="none" strike="noStrike" kern="150" cap="none" spc="0" normalizeH="0" baseline="0" noProof="0" dirty="0">
                <a:ln>
                  <a:noFill/>
                </a:ln>
                <a:solidFill>
                  <a:srgbClr val="808030"/>
                </a:solidFill>
                <a:effectLst/>
                <a:uLnTx/>
                <a:uFillTx/>
                <a:latin typeface="Courier New" panose="02070309020205020404" pitchFamily="49" charset="0"/>
                <a:ea typeface="NSimSun" panose="02010609030101010101" pitchFamily="49" charset="-122"/>
                <a:cs typeface="+mn-cs"/>
              </a:rPr>
              <a:t>/=</a:t>
            </a:r>
            <a:r>
              <a:rPr kumimoji="0" lang="fr-FR" sz="2000" b="0" i="0" u="none" strike="noStrike" kern="15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NSimSun" panose="02010609030101010101" pitchFamily="49" charset="-122"/>
                <a:cs typeface="+mn-cs"/>
              </a:rPr>
              <a:t> </a:t>
            </a:r>
            <a:r>
              <a:rPr kumimoji="0" lang="fr-FR" sz="2000" b="0" i="0" u="none" strike="noStrike" kern="15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urier New" panose="02070309020205020404" pitchFamily="49" charset="0"/>
                <a:ea typeface="NSimSun" panose="02010609030101010101" pitchFamily="49" charset="-122"/>
                <a:cs typeface="+mn-cs"/>
              </a:rPr>
              <a:t>1023.0</a:t>
            </a:r>
            <a:r>
              <a:rPr kumimoji="0" lang="fr-FR" sz="2000" b="0" i="0" u="none" strike="noStrike" kern="150" cap="none" spc="0" normalizeH="0" baseline="0" noProof="0" dirty="0">
                <a:ln>
                  <a:noFill/>
                </a:ln>
                <a:solidFill>
                  <a:srgbClr val="800080"/>
                </a:solidFill>
                <a:effectLst/>
                <a:uLnTx/>
                <a:uFillTx/>
                <a:latin typeface="Courier New" panose="02070309020205020404" pitchFamily="49" charset="0"/>
                <a:ea typeface="NSimSun" panose="02010609030101010101" pitchFamily="49" charset="-122"/>
                <a:cs typeface="+mn-cs"/>
              </a:rPr>
              <a:t>;</a:t>
            </a:r>
            <a:endParaRPr kumimoji="0" lang="fr-FR" sz="2800" b="0" i="0" u="none" strike="noStrike" kern="15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iberation Mono" panose="02070409020205020404" pitchFamily="49" charset="0"/>
              <a:ea typeface="NSimSun" panose="0201060903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000" b="0" i="0" u="none" strike="noStrike" kern="15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NSimSun" panose="02010609030101010101" pitchFamily="49" charset="-122"/>
                <a:cs typeface="+mn-cs"/>
              </a:rPr>
              <a:t> </a:t>
            </a:r>
            <a:endParaRPr kumimoji="0" lang="fr-FR" sz="2800" b="0" i="0" u="none" strike="noStrike" kern="15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iberation Mono" panose="02070409020205020404" pitchFamily="49" charset="0"/>
              <a:ea typeface="NSimSun" panose="0201060903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000" b="0" i="0" u="none" strike="noStrike" kern="15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NSimSun" panose="02010609030101010101" pitchFamily="49" charset="-122"/>
                <a:cs typeface="+mn-cs"/>
              </a:rPr>
              <a:t>  </a:t>
            </a:r>
            <a:r>
              <a:rPr kumimoji="0" lang="fr-FR" sz="2000" b="0" i="0" u="none" strike="noStrike" kern="15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NSimSun" panose="02010609030101010101" pitchFamily="49" charset="-122"/>
                <a:cs typeface="+mn-cs"/>
              </a:rPr>
              <a:t>sendInfo</a:t>
            </a:r>
            <a:r>
              <a:rPr kumimoji="0" lang="fr-FR" sz="2000" b="0" i="0" u="none" strike="noStrike" kern="150" cap="none" spc="0" normalizeH="0" baseline="0" noProof="0" dirty="0">
                <a:ln>
                  <a:noFill/>
                </a:ln>
                <a:solidFill>
                  <a:srgbClr val="808030"/>
                </a:solidFill>
                <a:effectLst/>
                <a:uLnTx/>
                <a:uFillTx/>
                <a:latin typeface="Courier New" panose="02070309020205020404" pitchFamily="49" charset="0"/>
                <a:ea typeface="NSimSun" panose="02010609030101010101" pitchFamily="49" charset="-122"/>
                <a:cs typeface="+mn-cs"/>
              </a:rPr>
              <a:t>(</a:t>
            </a:r>
            <a:r>
              <a:rPr kumimoji="0" lang="fr-FR" sz="2000" b="0" i="0" u="none" strike="noStrike" kern="150" cap="none" spc="0" normalizeH="0" baseline="0" noProof="0" dirty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Courier New" panose="02070309020205020404" pitchFamily="49" charset="0"/>
                <a:ea typeface="NSimSun" panose="02010609030101010101" pitchFamily="49" charset="-122"/>
                <a:cs typeface="+mn-cs"/>
              </a:rPr>
              <a:t>"</a:t>
            </a:r>
            <a:r>
              <a:rPr kumimoji="0" lang="fr-FR" sz="2000" b="0" i="0" u="none" strike="noStrike" kern="150" cap="none" spc="0" normalizeH="0" baseline="0" noProof="0" dirty="0" err="1">
                <a:ln>
                  <a:noFill/>
                </a:ln>
                <a:solidFill>
                  <a:srgbClr val="0000E6"/>
                </a:solidFill>
                <a:effectLst/>
                <a:uLnTx/>
                <a:uFillTx/>
                <a:latin typeface="Courier New" panose="02070309020205020404" pitchFamily="49" charset="0"/>
                <a:ea typeface="NSimSun" panose="02010609030101010101" pitchFamily="49" charset="-122"/>
                <a:cs typeface="+mn-cs"/>
              </a:rPr>
              <a:t>battery</a:t>
            </a:r>
            <a:r>
              <a:rPr kumimoji="0" lang="fr-FR" sz="2000" b="0" i="0" u="none" strike="noStrike" kern="150" cap="none" spc="0" normalizeH="0" baseline="0" noProof="0" dirty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Courier New" panose="02070309020205020404" pitchFamily="49" charset="0"/>
                <a:ea typeface="NSimSun" panose="02010609030101010101" pitchFamily="49" charset="-122"/>
                <a:cs typeface="+mn-cs"/>
              </a:rPr>
              <a:t>"</a:t>
            </a:r>
            <a:r>
              <a:rPr kumimoji="0" lang="fr-FR" sz="2000" b="0" i="0" u="none" strike="noStrike" kern="150" cap="none" spc="0" normalizeH="0" baseline="0" noProof="0" dirty="0">
                <a:ln>
                  <a:noFill/>
                </a:ln>
                <a:solidFill>
                  <a:srgbClr val="808030"/>
                </a:solidFill>
                <a:effectLst/>
                <a:uLnTx/>
                <a:uFillTx/>
                <a:latin typeface="Courier New" panose="02070309020205020404" pitchFamily="49" charset="0"/>
                <a:ea typeface="NSimSun" panose="02010609030101010101" pitchFamily="49" charset="-122"/>
                <a:cs typeface="+mn-cs"/>
              </a:rPr>
              <a:t>,</a:t>
            </a:r>
            <a:r>
              <a:rPr kumimoji="0" lang="fr-FR" sz="2000" b="0" i="0" u="none" strike="noStrike" kern="15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NSimSun" panose="02010609030101010101" pitchFamily="49" charset="-122"/>
                <a:cs typeface="+mn-cs"/>
              </a:rPr>
              <a:t> </a:t>
            </a:r>
            <a:r>
              <a:rPr kumimoji="0" lang="fr-FR" sz="2000" b="0" i="0" u="none" strike="noStrike" kern="150" cap="none" spc="0" normalizeH="0" baseline="0" noProof="0" dirty="0">
                <a:ln>
                  <a:noFill/>
                </a:ln>
                <a:solidFill>
                  <a:srgbClr val="603000"/>
                </a:solidFill>
                <a:effectLst/>
                <a:uLnTx/>
                <a:uFillTx/>
                <a:latin typeface="Courier New" panose="02070309020205020404" pitchFamily="49" charset="0"/>
                <a:ea typeface="NSimSun" panose="02010609030101010101" pitchFamily="49" charset="-122"/>
                <a:cs typeface="+mn-cs"/>
              </a:rPr>
              <a:t>String</a:t>
            </a:r>
            <a:r>
              <a:rPr kumimoji="0" lang="fr-FR" sz="2000" b="0" i="0" u="none" strike="noStrike" kern="150" cap="none" spc="0" normalizeH="0" baseline="0" noProof="0" dirty="0">
                <a:ln>
                  <a:noFill/>
                </a:ln>
                <a:solidFill>
                  <a:srgbClr val="808030"/>
                </a:solidFill>
                <a:effectLst/>
                <a:uLnTx/>
                <a:uFillTx/>
                <a:latin typeface="Courier New" panose="02070309020205020404" pitchFamily="49" charset="0"/>
                <a:ea typeface="NSimSun" panose="02010609030101010101" pitchFamily="49" charset="-122"/>
                <a:cs typeface="+mn-cs"/>
              </a:rPr>
              <a:t>(</a:t>
            </a:r>
            <a:r>
              <a:rPr kumimoji="0" lang="fr-FR" sz="2000" b="0" i="0" u="none" strike="noStrike" kern="15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NSimSun" panose="02010609030101010101" pitchFamily="49" charset="-122"/>
                <a:cs typeface="+mn-cs"/>
              </a:rPr>
              <a:t>voltage</a:t>
            </a:r>
            <a:r>
              <a:rPr kumimoji="0" lang="fr-FR" sz="2000" b="0" i="0" u="none" strike="noStrike" kern="150" cap="none" spc="0" normalizeH="0" baseline="0" noProof="0" dirty="0">
                <a:ln>
                  <a:noFill/>
                </a:ln>
                <a:solidFill>
                  <a:srgbClr val="808030"/>
                </a:solidFill>
                <a:effectLst/>
                <a:uLnTx/>
                <a:uFillTx/>
                <a:latin typeface="Courier New" panose="02070309020205020404" pitchFamily="49" charset="0"/>
                <a:ea typeface="NSimSun" panose="02010609030101010101" pitchFamily="49" charset="-122"/>
                <a:cs typeface="+mn-cs"/>
              </a:rPr>
              <a:t>))</a:t>
            </a:r>
            <a:r>
              <a:rPr kumimoji="0" lang="fr-FR" sz="2000" b="0" i="0" u="none" strike="noStrike" kern="150" cap="none" spc="0" normalizeH="0" baseline="0" noProof="0" dirty="0">
                <a:ln>
                  <a:noFill/>
                </a:ln>
                <a:solidFill>
                  <a:srgbClr val="800080"/>
                </a:solidFill>
                <a:effectLst/>
                <a:uLnTx/>
                <a:uFillTx/>
                <a:latin typeface="Courier New" panose="02070309020205020404" pitchFamily="49" charset="0"/>
                <a:ea typeface="NSimSun" panose="02010609030101010101" pitchFamily="49" charset="-122"/>
                <a:cs typeface="+mn-cs"/>
              </a:rPr>
              <a:t>;</a:t>
            </a:r>
            <a:r>
              <a:rPr kumimoji="0" lang="fr-FR" sz="2000" b="0" i="0" u="none" strike="noStrike" kern="15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NSimSun" panose="02010609030101010101" pitchFamily="49" charset="-122"/>
                <a:cs typeface="+mn-cs"/>
              </a:rPr>
              <a:t> </a:t>
            </a:r>
            <a:endParaRPr kumimoji="0" lang="fr-FR" sz="2800" b="0" i="0" u="none" strike="noStrike" kern="15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iberation Mono" panose="02070409020205020404" pitchFamily="49" charset="0"/>
              <a:ea typeface="NSimSun" panose="0201060903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000" b="0" i="0" u="none" strike="noStrike" kern="15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NSimSun" panose="02010609030101010101" pitchFamily="49" charset="-122"/>
                <a:cs typeface="+mn-cs"/>
              </a:rPr>
              <a:t> </a:t>
            </a:r>
            <a:endParaRPr kumimoji="0" lang="fr-FR" sz="2800" b="0" i="0" u="none" strike="noStrike" kern="15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iberation Mono" panose="02070409020205020404" pitchFamily="49" charset="0"/>
              <a:ea typeface="NSimSun" panose="0201060903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000" b="0" i="0" u="none" strike="noStrike" kern="15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NSimSun" panose="02010609030101010101" pitchFamily="49" charset="-122"/>
                <a:cs typeface="+mn-cs"/>
              </a:rPr>
              <a:t>  </a:t>
            </a:r>
            <a:r>
              <a:rPr kumimoji="0" lang="fr-FR" sz="2000" b="1" i="0" u="none" strike="noStrike" kern="150" cap="none" spc="0" normalizeH="0" baseline="0" noProof="0" dirty="0" err="1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Courier New" panose="02070309020205020404" pitchFamily="49" charset="0"/>
                <a:ea typeface="NSimSun" panose="02010609030101010101" pitchFamily="49" charset="-122"/>
                <a:cs typeface="+mn-cs"/>
              </a:rPr>
              <a:t>float</a:t>
            </a:r>
            <a:r>
              <a:rPr kumimoji="0" lang="fr-FR" sz="2000" b="0" i="0" u="none" strike="noStrike" kern="15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NSimSun" panose="02010609030101010101" pitchFamily="49" charset="-122"/>
                <a:cs typeface="+mn-cs"/>
              </a:rPr>
              <a:t> </a:t>
            </a:r>
            <a:r>
              <a:rPr kumimoji="0" lang="fr-FR" sz="2000" b="0" i="0" u="none" strike="noStrike" kern="15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NSimSun" panose="02010609030101010101" pitchFamily="49" charset="-122"/>
                <a:cs typeface="+mn-cs"/>
              </a:rPr>
              <a:t>temperatureC</a:t>
            </a:r>
            <a:r>
              <a:rPr kumimoji="0" lang="fr-FR" sz="2000" b="0" i="0" u="none" strike="noStrike" kern="15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NSimSun" panose="02010609030101010101" pitchFamily="49" charset="-122"/>
                <a:cs typeface="+mn-cs"/>
              </a:rPr>
              <a:t> </a:t>
            </a:r>
            <a:r>
              <a:rPr kumimoji="0" lang="fr-FR" sz="2000" b="0" i="0" u="none" strike="noStrike" kern="150" cap="none" spc="0" normalizeH="0" baseline="0" noProof="0" dirty="0">
                <a:ln>
                  <a:noFill/>
                </a:ln>
                <a:solidFill>
                  <a:srgbClr val="808030"/>
                </a:solidFill>
                <a:effectLst/>
                <a:uLnTx/>
                <a:uFillTx/>
                <a:latin typeface="Courier New" panose="02070309020205020404" pitchFamily="49" charset="0"/>
                <a:ea typeface="NSimSun" panose="02010609030101010101" pitchFamily="49" charset="-122"/>
                <a:cs typeface="+mn-cs"/>
              </a:rPr>
              <a:t>=</a:t>
            </a:r>
            <a:r>
              <a:rPr kumimoji="0" lang="fr-FR" sz="2000" b="0" i="0" u="none" strike="noStrike" kern="15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NSimSun" panose="02010609030101010101" pitchFamily="49" charset="-122"/>
                <a:cs typeface="+mn-cs"/>
              </a:rPr>
              <a:t> </a:t>
            </a:r>
            <a:r>
              <a:rPr kumimoji="0" lang="fr-FR" sz="2000" b="0" i="0" u="none" strike="noStrike" kern="150" cap="none" spc="0" normalizeH="0" baseline="0" noProof="0" dirty="0">
                <a:ln>
                  <a:noFill/>
                </a:ln>
                <a:solidFill>
                  <a:srgbClr val="808030"/>
                </a:solidFill>
                <a:effectLst/>
                <a:uLnTx/>
                <a:uFillTx/>
                <a:latin typeface="Courier New" panose="02070309020205020404" pitchFamily="49" charset="0"/>
                <a:ea typeface="NSimSun" panose="02010609030101010101" pitchFamily="49" charset="-122"/>
                <a:cs typeface="+mn-cs"/>
              </a:rPr>
              <a:t>(</a:t>
            </a:r>
            <a:r>
              <a:rPr kumimoji="0" lang="fr-FR" sz="2000" b="0" i="0" u="none" strike="noStrike" kern="15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NSimSun" panose="02010609030101010101" pitchFamily="49" charset="-122"/>
                <a:cs typeface="+mn-cs"/>
              </a:rPr>
              <a:t>voltage </a:t>
            </a:r>
            <a:r>
              <a:rPr kumimoji="0" lang="fr-FR" sz="2000" b="0" i="0" u="none" strike="noStrike" kern="150" cap="none" spc="0" normalizeH="0" baseline="0" noProof="0" dirty="0">
                <a:ln>
                  <a:noFill/>
                </a:ln>
                <a:solidFill>
                  <a:srgbClr val="808030"/>
                </a:solidFill>
                <a:effectLst/>
                <a:uLnTx/>
                <a:uFillTx/>
                <a:latin typeface="Courier New" panose="02070309020205020404" pitchFamily="49" charset="0"/>
                <a:ea typeface="NSimSun" panose="02010609030101010101" pitchFamily="49" charset="-122"/>
                <a:cs typeface="+mn-cs"/>
              </a:rPr>
              <a:t>-</a:t>
            </a:r>
            <a:r>
              <a:rPr kumimoji="0" lang="fr-FR" sz="2000" b="0" i="0" u="none" strike="noStrike" kern="15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NSimSun" panose="02010609030101010101" pitchFamily="49" charset="-122"/>
                <a:cs typeface="+mn-cs"/>
              </a:rPr>
              <a:t> </a:t>
            </a:r>
            <a:r>
              <a:rPr kumimoji="0" lang="fr-FR" sz="2000" b="0" i="0" u="none" strike="noStrike" kern="15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urier New" panose="02070309020205020404" pitchFamily="49" charset="0"/>
                <a:ea typeface="NSimSun" panose="02010609030101010101" pitchFamily="49" charset="-122"/>
                <a:cs typeface="+mn-cs"/>
              </a:rPr>
              <a:t>1.37</a:t>
            </a:r>
            <a:r>
              <a:rPr kumimoji="0" lang="fr-FR" sz="2000" b="0" i="0" u="none" strike="noStrike" kern="150" cap="none" spc="0" normalizeH="0" baseline="0" noProof="0" dirty="0">
                <a:ln>
                  <a:noFill/>
                </a:ln>
                <a:solidFill>
                  <a:srgbClr val="808030"/>
                </a:solidFill>
                <a:effectLst/>
                <a:uLnTx/>
                <a:uFillTx/>
                <a:latin typeface="Courier New" panose="02070309020205020404" pitchFamily="49" charset="0"/>
                <a:ea typeface="NSimSun" panose="02010609030101010101" pitchFamily="49" charset="-122"/>
                <a:cs typeface="+mn-cs"/>
              </a:rPr>
              <a:t>)/(</a:t>
            </a:r>
            <a:r>
              <a:rPr kumimoji="0" lang="fr-FR" sz="2000" b="0" i="0" u="none" strike="noStrike" kern="15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ourier New" panose="02070309020205020404" pitchFamily="49" charset="0"/>
                <a:ea typeface="NSimSun" panose="02010609030101010101" pitchFamily="49" charset="-122"/>
                <a:cs typeface="+mn-cs"/>
              </a:rPr>
              <a:t>0.0225</a:t>
            </a:r>
            <a:r>
              <a:rPr kumimoji="0" lang="fr-FR" sz="2000" b="0" i="0" u="none" strike="noStrike" kern="150" cap="none" spc="0" normalizeH="0" baseline="0" noProof="0" dirty="0">
                <a:ln>
                  <a:noFill/>
                </a:ln>
                <a:solidFill>
                  <a:srgbClr val="808030"/>
                </a:solidFill>
                <a:effectLst/>
                <a:uLnTx/>
                <a:uFillTx/>
                <a:latin typeface="Courier New" panose="02070309020205020404" pitchFamily="49" charset="0"/>
                <a:ea typeface="NSimSun" panose="02010609030101010101" pitchFamily="49" charset="-122"/>
                <a:cs typeface="+mn-cs"/>
              </a:rPr>
              <a:t>)</a:t>
            </a:r>
            <a:r>
              <a:rPr kumimoji="0" lang="fr-FR" sz="2000" b="0" i="0" u="none" strike="noStrike" kern="15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NSimSun" panose="02010609030101010101" pitchFamily="49" charset="-122"/>
                <a:cs typeface="+mn-cs"/>
              </a:rPr>
              <a:t> </a:t>
            </a:r>
            <a:r>
              <a:rPr kumimoji="0" lang="fr-FR" sz="2000" b="0" i="0" u="none" strike="noStrike" kern="150" cap="none" spc="0" normalizeH="0" baseline="0" noProof="0" dirty="0">
                <a:ln>
                  <a:noFill/>
                </a:ln>
                <a:solidFill>
                  <a:srgbClr val="696969"/>
                </a:solidFill>
                <a:effectLst/>
                <a:uLnTx/>
                <a:uFillTx/>
                <a:latin typeface="Courier New" panose="02070309020205020404" pitchFamily="49" charset="0"/>
                <a:ea typeface="NSimSun" panose="02010609030101010101" pitchFamily="49" charset="-122"/>
                <a:cs typeface="+mn-cs"/>
              </a:rPr>
              <a:t> </a:t>
            </a:r>
            <a:endParaRPr kumimoji="0" lang="fr-FR" sz="2800" b="0" i="0" u="none" strike="noStrike" kern="15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iberation Mono" panose="02070409020205020404" pitchFamily="49" charset="0"/>
              <a:ea typeface="NSimSun" panose="0201060903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000" b="0" i="0" u="none" strike="noStrike" kern="15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NSimSun" panose="02010609030101010101" pitchFamily="49" charset="-122"/>
                <a:cs typeface="+mn-cs"/>
              </a:rPr>
              <a:t>  </a:t>
            </a:r>
            <a:r>
              <a:rPr kumimoji="0" lang="fr-FR" sz="2000" b="1" i="0" u="none" strike="noStrike" kern="150" cap="none" spc="0" normalizeH="0" baseline="0" noProof="0" dirty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Courier New" panose="02070309020205020404" pitchFamily="49" charset="0"/>
                <a:ea typeface="NSimSun" panose="02010609030101010101" pitchFamily="49" charset="-122"/>
                <a:cs typeface="+mn-cs"/>
              </a:rPr>
              <a:t>if</a:t>
            </a:r>
            <a:r>
              <a:rPr kumimoji="0" lang="fr-FR" sz="2000" b="0" i="0" u="none" strike="noStrike" kern="15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NSimSun" panose="02010609030101010101" pitchFamily="49" charset="-122"/>
                <a:cs typeface="+mn-cs"/>
              </a:rPr>
              <a:t> </a:t>
            </a:r>
            <a:r>
              <a:rPr kumimoji="0" lang="fr-FR" sz="2000" b="0" i="0" u="none" strike="noStrike" kern="150" cap="none" spc="0" normalizeH="0" baseline="0" noProof="0" dirty="0">
                <a:ln>
                  <a:noFill/>
                </a:ln>
                <a:solidFill>
                  <a:srgbClr val="808030"/>
                </a:solidFill>
                <a:effectLst/>
                <a:uLnTx/>
                <a:uFillTx/>
                <a:latin typeface="Courier New" panose="02070309020205020404" pitchFamily="49" charset="0"/>
                <a:ea typeface="NSimSun" panose="02010609030101010101" pitchFamily="49" charset="-122"/>
                <a:cs typeface="+mn-cs"/>
              </a:rPr>
              <a:t>(</a:t>
            </a:r>
            <a:r>
              <a:rPr kumimoji="0" lang="fr-FR" sz="2000" b="0" i="0" u="none" strike="noStrike" kern="15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NSimSun" panose="02010609030101010101" pitchFamily="49" charset="-122"/>
                <a:cs typeface="+mn-cs"/>
              </a:rPr>
              <a:t>DEBUG</a:t>
            </a:r>
            <a:r>
              <a:rPr kumimoji="0" lang="fr-FR" sz="2000" b="0" i="0" u="none" strike="noStrike" kern="150" cap="none" spc="0" normalizeH="0" baseline="0" noProof="0" dirty="0">
                <a:ln>
                  <a:noFill/>
                </a:ln>
                <a:solidFill>
                  <a:srgbClr val="808030"/>
                </a:solidFill>
                <a:effectLst/>
                <a:uLnTx/>
                <a:uFillTx/>
                <a:latin typeface="Courier New" panose="02070309020205020404" pitchFamily="49" charset="0"/>
                <a:ea typeface="NSimSun" panose="02010609030101010101" pitchFamily="49" charset="-122"/>
                <a:cs typeface="+mn-cs"/>
              </a:rPr>
              <a:t>)</a:t>
            </a:r>
            <a:r>
              <a:rPr kumimoji="0" lang="fr-FR" sz="2000" b="0" i="0" u="none" strike="noStrike" kern="15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NSimSun" panose="02010609030101010101" pitchFamily="49" charset="-122"/>
                <a:cs typeface="+mn-cs"/>
              </a:rPr>
              <a:t> </a:t>
            </a:r>
            <a:r>
              <a:rPr kumimoji="0" lang="fr-FR" sz="2000" b="0" i="0" u="none" strike="noStrike" kern="150" cap="none" spc="0" normalizeH="0" baseline="0" noProof="0" dirty="0">
                <a:ln>
                  <a:noFill/>
                </a:ln>
                <a:solidFill>
                  <a:srgbClr val="800080"/>
                </a:solidFill>
                <a:effectLst/>
                <a:uLnTx/>
                <a:uFillTx/>
                <a:latin typeface="Courier New" panose="02070309020205020404" pitchFamily="49" charset="0"/>
                <a:ea typeface="NSimSun" panose="02010609030101010101" pitchFamily="49" charset="-122"/>
                <a:cs typeface="+mn-cs"/>
              </a:rPr>
              <a:t>{</a:t>
            </a:r>
            <a:r>
              <a:rPr kumimoji="0" lang="fr-FR" sz="2000" b="0" i="0" u="none" strike="noStrike" kern="15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NSimSun" panose="02010609030101010101" pitchFamily="49" charset="-122"/>
                <a:cs typeface="+mn-cs"/>
              </a:rPr>
              <a:t> </a:t>
            </a:r>
            <a:r>
              <a:rPr kumimoji="0" lang="fr-FR" sz="2000" b="0" i="0" u="none" strike="noStrike" kern="150" cap="none" spc="0" normalizeH="0" baseline="0" noProof="0" dirty="0">
                <a:ln>
                  <a:noFill/>
                </a:ln>
                <a:solidFill>
                  <a:srgbClr val="696969"/>
                </a:solidFill>
                <a:effectLst/>
                <a:uLnTx/>
                <a:uFillTx/>
                <a:latin typeface="Courier New" panose="02070309020205020404" pitchFamily="49" charset="0"/>
                <a:ea typeface="NSimSun" panose="02010609030101010101" pitchFamily="49" charset="-122"/>
                <a:cs typeface="+mn-cs"/>
              </a:rPr>
              <a:t>// Si </a:t>
            </a:r>
            <a:r>
              <a:rPr kumimoji="0" lang="fr-FR" sz="2000" b="0" i="0" u="none" strike="noStrike" kern="150" cap="none" spc="0" normalizeH="0" baseline="0" noProof="0" dirty="0" err="1">
                <a:ln>
                  <a:noFill/>
                </a:ln>
                <a:solidFill>
                  <a:srgbClr val="696969"/>
                </a:solidFill>
                <a:effectLst/>
                <a:uLnTx/>
                <a:uFillTx/>
                <a:latin typeface="Courier New" panose="02070309020205020404" pitchFamily="49" charset="0"/>
                <a:ea typeface="NSimSun" panose="02010609030101010101" pitchFamily="49" charset="-122"/>
                <a:cs typeface="+mn-cs"/>
              </a:rPr>
              <a:t>debug</a:t>
            </a:r>
            <a:r>
              <a:rPr kumimoji="0" lang="fr-FR" sz="2000" b="0" i="0" u="none" strike="noStrike" kern="150" cap="none" spc="0" normalizeH="0" baseline="0" noProof="0" dirty="0">
                <a:ln>
                  <a:noFill/>
                </a:ln>
                <a:solidFill>
                  <a:srgbClr val="696969"/>
                </a:solidFill>
                <a:effectLst/>
                <a:uLnTx/>
                <a:uFillTx/>
                <a:latin typeface="Courier New" panose="02070309020205020404" pitchFamily="49" charset="0"/>
                <a:ea typeface="NSimSun" panose="02010609030101010101" pitchFamily="49" charset="-122"/>
                <a:cs typeface="+mn-cs"/>
              </a:rPr>
              <a:t> = 1</a:t>
            </a:r>
            <a:endParaRPr kumimoji="0" lang="fr-FR" sz="2800" b="0" i="0" u="none" strike="noStrike" kern="15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iberation Mono" panose="02070409020205020404" pitchFamily="49" charset="0"/>
              <a:ea typeface="NSimSun" panose="0201060903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000" b="0" i="0" u="none" strike="noStrike" kern="15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NSimSun" panose="02010609030101010101" pitchFamily="49" charset="-122"/>
                <a:cs typeface="+mn-cs"/>
              </a:rPr>
              <a:t>    </a:t>
            </a:r>
            <a:r>
              <a:rPr kumimoji="0" lang="fr-FR" sz="2000" b="0" i="0" u="none" strike="noStrike" kern="15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NSimSun" panose="02010609030101010101" pitchFamily="49" charset="-122"/>
                <a:cs typeface="+mn-cs"/>
              </a:rPr>
              <a:t>Serial</a:t>
            </a:r>
            <a:r>
              <a:rPr kumimoji="0" lang="fr-FR" sz="2000" b="0" i="0" u="none" strike="noStrike" kern="150" cap="none" spc="0" normalizeH="0" baseline="0" noProof="0" dirty="0" err="1">
                <a:ln>
                  <a:noFill/>
                </a:ln>
                <a:solidFill>
                  <a:srgbClr val="808030"/>
                </a:solidFill>
                <a:effectLst/>
                <a:uLnTx/>
                <a:uFillTx/>
                <a:latin typeface="Courier New" panose="02070309020205020404" pitchFamily="49" charset="0"/>
                <a:ea typeface="NSimSun" panose="02010609030101010101" pitchFamily="49" charset="-122"/>
                <a:cs typeface="+mn-cs"/>
              </a:rPr>
              <a:t>.</a:t>
            </a:r>
            <a:r>
              <a:rPr kumimoji="0" lang="fr-FR" sz="2000" b="0" i="0" u="none" strike="noStrike" kern="15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NSimSun" panose="02010609030101010101" pitchFamily="49" charset="-122"/>
                <a:cs typeface="+mn-cs"/>
              </a:rPr>
              <a:t>print</a:t>
            </a:r>
            <a:r>
              <a:rPr kumimoji="0" lang="fr-FR" sz="2000" b="0" i="0" u="none" strike="noStrike" kern="150" cap="none" spc="0" normalizeH="0" baseline="0" noProof="0" dirty="0">
                <a:ln>
                  <a:noFill/>
                </a:ln>
                <a:solidFill>
                  <a:srgbClr val="808030"/>
                </a:solidFill>
                <a:effectLst/>
                <a:uLnTx/>
                <a:uFillTx/>
                <a:latin typeface="Courier New" panose="02070309020205020404" pitchFamily="49" charset="0"/>
                <a:ea typeface="NSimSun" panose="02010609030101010101" pitchFamily="49" charset="-122"/>
                <a:cs typeface="+mn-cs"/>
              </a:rPr>
              <a:t>(</a:t>
            </a:r>
            <a:r>
              <a:rPr kumimoji="0" lang="fr-FR" sz="2000" b="0" i="0" u="none" strike="noStrike" kern="15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NSimSun" panose="02010609030101010101" pitchFamily="49" charset="-122"/>
                <a:cs typeface="+mn-cs"/>
              </a:rPr>
              <a:t>temperatureC</a:t>
            </a:r>
            <a:r>
              <a:rPr kumimoji="0" lang="fr-FR" sz="2000" b="0" i="0" u="none" strike="noStrike" kern="150" cap="none" spc="0" normalizeH="0" baseline="0" noProof="0" dirty="0">
                <a:ln>
                  <a:noFill/>
                </a:ln>
                <a:solidFill>
                  <a:srgbClr val="808030"/>
                </a:solidFill>
                <a:effectLst/>
                <a:uLnTx/>
                <a:uFillTx/>
                <a:latin typeface="Courier New" panose="02070309020205020404" pitchFamily="49" charset="0"/>
                <a:ea typeface="NSimSun" panose="02010609030101010101" pitchFamily="49" charset="-122"/>
                <a:cs typeface="+mn-cs"/>
              </a:rPr>
              <a:t>)</a:t>
            </a:r>
            <a:r>
              <a:rPr kumimoji="0" lang="fr-FR" sz="2000" b="0" i="0" u="none" strike="noStrike" kern="150" cap="none" spc="0" normalizeH="0" baseline="0" noProof="0" dirty="0">
                <a:ln>
                  <a:noFill/>
                </a:ln>
                <a:solidFill>
                  <a:srgbClr val="800080"/>
                </a:solidFill>
                <a:effectLst/>
                <a:uLnTx/>
                <a:uFillTx/>
                <a:latin typeface="Courier New" panose="02070309020205020404" pitchFamily="49" charset="0"/>
                <a:ea typeface="NSimSun" panose="02010609030101010101" pitchFamily="49" charset="-122"/>
                <a:cs typeface="+mn-cs"/>
              </a:rPr>
              <a:t>;</a:t>
            </a:r>
            <a:r>
              <a:rPr kumimoji="0" lang="fr-FR" sz="2000" b="0" i="0" u="none" strike="noStrike" kern="15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NSimSun" panose="02010609030101010101" pitchFamily="49" charset="-122"/>
                <a:cs typeface="+mn-cs"/>
              </a:rPr>
              <a:t> </a:t>
            </a:r>
            <a:endParaRPr kumimoji="0" lang="fr-FR" sz="2800" b="0" i="0" u="none" strike="noStrike" kern="15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iberation Mono" panose="02070409020205020404" pitchFamily="49" charset="0"/>
              <a:ea typeface="NSimSun" panose="0201060903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000" b="0" i="0" u="none" strike="noStrike" kern="15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NSimSun" panose="02010609030101010101" pitchFamily="49" charset="-122"/>
                <a:cs typeface="+mn-cs"/>
              </a:rPr>
              <a:t>    </a:t>
            </a:r>
            <a:r>
              <a:rPr kumimoji="0" lang="fr-FR" sz="2000" b="0" i="0" u="none" strike="noStrike" kern="15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NSimSun" panose="02010609030101010101" pitchFamily="49" charset="-122"/>
                <a:cs typeface="+mn-cs"/>
              </a:rPr>
              <a:t>Serial</a:t>
            </a:r>
            <a:r>
              <a:rPr kumimoji="0" lang="fr-FR" sz="2000" b="0" i="0" u="none" strike="noStrike" kern="150" cap="none" spc="0" normalizeH="0" baseline="0" noProof="0" dirty="0" err="1">
                <a:ln>
                  <a:noFill/>
                </a:ln>
                <a:solidFill>
                  <a:srgbClr val="808030"/>
                </a:solidFill>
                <a:effectLst/>
                <a:uLnTx/>
                <a:uFillTx/>
                <a:latin typeface="Courier New" panose="02070309020205020404" pitchFamily="49" charset="0"/>
                <a:ea typeface="NSimSun" panose="02010609030101010101" pitchFamily="49" charset="-122"/>
                <a:cs typeface="+mn-cs"/>
              </a:rPr>
              <a:t>.</a:t>
            </a:r>
            <a:r>
              <a:rPr kumimoji="0" lang="fr-FR" sz="2000" b="0" i="0" u="none" strike="noStrike" kern="15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NSimSun" panose="02010609030101010101" pitchFamily="49" charset="-122"/>
                <a:cs typeface="+mn-cs"/>
              </a:rPr>
              <a:t>println</a:t>
            </a:r>
            <a:r>
              <a:rPr kumimoji="0" lang="fr-FR" sz="2000" b="0" i="0" u="none" strike="noStrike" kern="150" cap="none" spc="0" normalizeH="0" baseline="0" noProof="0" dirty="0">
                <a:ln>
                  <a:noFill/>
                </a:ln>
                <a:solidFill>
                  <a:srgbClr val="808030"/>
                </a:solidFill>
                <a:effectLst/>
                <a:uLnTx/>
                <a:uFillTx/>
                <a:latin typeface="Courier New" panose="02070309020205020404" pitchFamily="49" charset="0"/>
                <a:ea typeface="NSimSun" panose="02010609030101010101" pitchFamily="49" charset="-122"/>
                <a:cs typeface="+mn-cs"/>
              </a:rPr>
              <a:t>(</a:t>
            </a:r>
            <a:r>
              <a:rPr kumimoji="0" lang="fr-FR" sz="2000" b="0" i="0" u="none" strike="noStrike" kern="150" cap="none" spc="0" normalizeH="0" baseline="0" noProof="0" dirty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Courier New" panose="02070309020205020404" pitchFamily="49" charset="0"/>
                <a:ea typeface="NSimSun" panose="02010609030101010101" pitchFamily="49" charset="-122"/>
                <a:cs typeface="+mn-cs"/>
              </a:rPr>
              <a:t>"</a:t>
            </a:r>
            <a:r>
              <a:rPr kumimoji="0" lang="fr-FR" sz="2000" b="0" i="0" u="none" strike="noStrike" kern="150" cap="none" spc="0" normalizeH="0" baseline="0" noProof="0" dirty="0">
                <a:ln>
                  <a:noFill/>
                </a:ln>
                <a:solidFill>
                  <a:srgbClr val="0000E6"/>
                </a:solidFill>
                <a:effectLst/>
                <a:uLnTx/>
                <a:uFillTx/>
                <a:latin typeface="Courier New" panose="02070309020205020404" pitchFamily="49" charset="0"/>
                <a:ea typeface="NSimSun" panose="02010609030101010101" pitchFamily="49" charset="-122"/>
                <a:cs typeface="+mn-cs"/>
              </a:rPr>
              <a:t> </a:t>
            </a:r>
            <a:r>
              <a:rPr kumimoji="0" lang="fr-FR" sz="2000" b="0" i="0" u="none" strike="noStrike" kern="150" cap="none" spc="0" normalizeH="0" baseline="0" noProof="0" dirty="0" err="1">
                <a:ln>
                  <a:noFill/>
                </a:ln>
                <a:solidFill>
                  <a:srgbClr val="0000E6"/>
                </a:solidFill>
                <a:effectLst/>
                <a:uLnTx/>
                <a:uFillTx/>
                <a:latin typeface="Courier New" panose="02070309020205020404" pitchFamily="49" charset="0"/>
                <a:ea typeface="NSimSun" panose="02010609030101010101" pitchFamily="49" charset="-122"/>
                <a:cs typeface="+mn-cs"/>
              </a:rPr>
              <a:t>degrees</a:t>
            </a:r>
            <a:r>
              <a:rPr kumimoji="0" lang="fr-FR" sz="2000" b="0" i="0" u="none" strike="noStrike" kern="150" cap="none" spc="0" normalizeH="0" baseline="0" noProof="0" dirty="0">
                <a:ln>
                  <a:noFill/>
                </a:ln>
                <a:solidFill>
                  <a:srgbClr val="0000E6"/>
                </a:solidFill>
                <a:effectLst/>
                <a:uLnTx/>
                <a:uFillTx/>
                <a:latin typeface="Courier New" panose="02070309020205020404" pitchFamily="49" charset="0"/>
                <a:ea typeface="NSimSun" panose="02010609030101010101" pitchFamily="49" charset="-122"/>
                <a:cs typeface="+mn-cs"/>
              </a:rPr>
              <a:t> C</a:t>
            </a:r>
            <a:r>
              <a:rPr kumimoji="0" lang="fr-FR" sz="2000" b="0" i="0" u="none" strike="noStrike" kern="150" cap="none" spc="0" normalizeH="0" baseline="0" noProof="0" dirty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Courier New" panose="02070309020205020404" pitchFamily="49" charset="0"/>
                <a:ea typeface="NSimSun" panose="02010609030101010101" pitchFamily="49" charset="-122"/>
                <a:cs typeface="+mn-cs"/>
              </a:rPr>
              <a:t>"</a:t>
            </a:r>
            <a:r>
              <a:rPr kumimoji="0" lang="fr-FR" sz="2000" b="0" i="0" u="none" strike="noStrike" kern="150" cap="none" spc="0" normalizeH="0" baseline="0" noProof="0" dirty="0">
                <a:ln>
                  <a:noFill/>
                </a:ln>
                <a:solidFill>
                  <a:srgbClr val="808030"/>
                </a:solidFill>
                <a:effectLst/>
                <a:uLnTx/>
                <a:uFillTx/>
                <a:latin typeface="Courier New" panose="02070309020205020404" pitchFamily="49" charset="0"/>
                <a:ea typeface="NSimSun" panose="02010609030101010101" pitchFamily="49" charset="-122"/>
                <a:cs typeface="+mn-cs"/>
              </a:rPr>
              <a:t>)</a:t>
            </a:r>
            <a:r>
              <a:rPr kumimoji="0" lang="fr-FR" sz="2000" b="0" i="0" u="none" strike="noStrike" kern="150" cap="none" spc="0" normalizeH="0" baseline="0" noProof="0" dirty="0">
                <a:ln>
                  <a:noFill/>
                </a:ln>
                <a:solidFill>
                  <a:srgbClr val="800080"/>
                </a:solidFill>
                <a:effectLst/>
                <a:uLnTx/>
                <a:uFillTx/>
                <a:latin typeface="Courier New" panose="02070309020205020404" pitchFamily="49" charset="0"/>
                <a:ea typeface="NSimSun" panose="02010609030101010101" pitchFamily="49" charset="-122"/>
                <a:cs typeface="+mn-cs"/>
              </a:rPr>
              <a:t>;</a:t>
            </a:r>
            <a:r>
              <a:rPr kumimoji="0" lang="fr-FR" sz="2000" b="0" i="0" u="none" strike="noStrike" kern="15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NSimSun" panose="02010609030101010101" pitchFamily="49" charset="-122"/>
                <a:cs typeface="+mn-cs"/>
              </a:rPr>
              <a:t> </a:t>
            </a:r>
            <a:endParaRPr kumimoji="0" lang="fr-FR" sz="2800" b="0" i="0" u="none" strike="noStrike" kern="15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iberation Mono" panose="02070409020205020404" pitchFamily="49" charset="0"/>
              <a:ea typeface="NSimSun" panose="0201060903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000" b="0" i="0" u="none" strike="noStrike" kern="15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NSimSun" panose="02010609030101010101" pitchFamily="49" charset="-122"/>
                <a:cs typeface="+mn-cs"/>
              </a:rPr>
              <a:t>  </a:t>
            </a:r>
            <a:r>
              <a:rPr kumimoji="0" lang="fr-FR" sz="2000" b="0" i="0" u="none" strike="noStrike" kern="150" cap="none" spc="0" normalizeH="0" baseline="0" noProof="0" dirty="0">
                <a:ln>
                  <a:noFill/>
                </a:ln>
                <a:solidFill>
                  <a:srgbClr val="800080"/>
                </a:solidFill>
                <a:effectLst/>
                <a:uLnTx/>
                <a:uFillTx/>
                <a:latin typeface="Courier New" panose="02070309020205020404" pitchFamily="49" charset="0"/>
                <a:ea typeface="NSimSun" panose="02010609030101010101" pitchFamily="49" charset="-122"/>
                <a:cs typeface="+mn-cs"/>
              </a:rPr>
              <a:t>}</a:t>
            </a:r>
            <a:endParaRPr kumimoji="0" lang="fr-FR" sz="2800" b="0" i="0" u="none" strike="noStrike" kern="15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iberation Mono" panose="02070409020205020404" pitchFamily="49" charset="0"/>
              <a:ea typeface="NSimSun" panose="0201060903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000" b="0" i="0" u="none" strike="noStrike" kern="15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NSimSun" panose="02010609030101010101" pitchFamily="49" charset="-122"/>
                <a:cs typeface="+mn-cs"/>
              </a:rPr>
              <a:t>  </a:t>
            </a:r>
            <a:r>
              <a:rPr kumimoji="0" lang="fr-FR" sz="2000" b="1" i="0" u="none" strike="noStrike" kern="150" cap="none" spc="0" normalizeH="0" baseline="0" noProof="0" dirty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Courier New" panose="02070309020205020404" pitchFamily="49" charset="0"/>
                <a:ea typeface="NSimSun" panose="02010609030101010101" pitchFamily="49" charset="-122"/>
                <a:cs typeface="+mn-cs"/>
              </a:rPr>
              <a:t>return</a:t>
            </a:r>
            <a:r>
              <a:rPr kumimoji="0" lang="fr-FR" sz="2000" b="0" i="0" u="none" strike="noStrike" kern="15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NSimSun" panose="02010609030101010101" pitchFamily="49" charset="-122"/>
                <a:cs typeface="+mn-cs"/>
              </a:rPr>
              <a:t> </a:t>
            </a:r>
            <a:r>
              <a:rPr kumimoji="0" lang="fr-FR" sz="2000" b="0" i="0" u="none" strike="noStrike" kern="15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NSimSun" panose="02010609030101010101" pitchFamily="49" charset="-122"/>
                <a:cs typeface="+mn-cs"/>
              </a:rPr>
              <a:t>temperatureC</a:t>
            </a:r>
            <a:r>
              <a:rPr kumimoji="0" lang="fr-FR" sz="2000" b="0" i="0" u="none" strike="noStrike" kern="150" cap="none" spc="0" normalizeH="0" baseline="0" noProof="0" dirty="0">
                <a:ln>
                  <a:noFill/>
                </a:ln>
                <a:solidFill>
                  <a:srgbClr val="800080"/>
                </a:solidFill>
                <a:effectLst/>
                <a:uLnTx/>
                <a:uFillTx/>
                <a:latin typeface="Courier New" panose="02070309020205020404" pitchFamily="49" charset="0"/>
                <a:ea typeface="NSimSun" panose="02010609030101010101" pitchFamily="49" charset="-122"/>
                <a:cs typeface="+mn-cs"/>
              </a:rPr>
              <a:t>;</a:t>
            </a:r>
            <a:r>
              <a:rPr kumimoji="0" lang="fr-FR" sz="2000" b="0" i="0" u="none" strike="noStrike" kern="15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NSimSun" panose="02010609030101010101" pitchFamily="49" charset="-122"/>
                <a:cs typeface="+mn-cs"/>
              </a:rPr>
              <a:t> </a:t>
            </a:r>
            <a:endParaRPr kumimoji="0" lang="fr-FR" sz="2800" b="0" i="0" u="none" strike="noStrike" kern="15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iberation Mono" panose="02070409020205020404" pitchFamily="49" charset="0"/>
              <a:ea typeface="NSimSun" panose="0201060903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415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000" b="0" i="0" u="none" strike="noStrike" kern="150" cap="none" spc="0" normalizeH="0" baseline="0" noProof="0" dirty="0">
                <a:ln>
                  <a:noFill/>
                </a:ln>
                <a:solidFill>
                  <a:srgbClr val="800080"/>
                </a:solidFill>
                <a:effectLst/>
                <a:uLnTx/>
                <a:uFillTx/>
                <a:latin typeface="Courier New" panose="02070309020205020404" pitchFamily="49" charset="0"/>
                <a:ea typeface="NSimSun" panose="02010609030101010101" pitchFamily="49" charset="-122"/>
                <a:cs typeface="+mn-cs"/>
              </a:rPr>
              <a:t>}</a:t>
            </a:r>
            <a:endParaRPr kumimoji="0" lang="fr-FR" sz="2800" b="0" i="0" u="none" strike="noStrike" kern="15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iberation Mono" panose="02070409020205020404" pitchFamily="49" charset="0"/>
              <a:ea typeface="NSimSun" panose="02010609030101010101" pitchFamily="49" charset="-122"/>
              <a:cs typeface="+mn-cs"/>
            </a:endParaRP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5E8FD780-236F-422E-9C52-3C6CB85B1B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300" y="210831"/>
            <a:ext cx="2813204" cy="5016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239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4A809D5-3600-46D4-A466-67F2349A54FB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1490" y="2316480"/>
            <a:ext cx="370332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91490" y="365125"/>
            <a:ext cx="3840085" cy="1692794"/>
          </a:xfrm>
        </p:spPr>
        <p:txBody>
          <a:bodyPr>
            <a:normAutofit/>
          </a:bodyPr>
          <a:lstStyle/>
          <a:p>
            <a:r>
              <a:rPr lang="fr-FR" b="1" dirty="0"/>
              <a:t>Module Bluetooth</a:t>
            </a:r>
          </a:p>
        </p:txBody>
      </p: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08C5C00B-48C4-485B-A56A-DE4D54BD79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490" y="2575034"/>
            <a:ext cx="3917646" cy="3462228"/>
          </a:xfrm>
        </p:spPr>
        <p:txBody>
          <a:bodyPr>
            <a:normAutofit/>
          </a:bodyPr>
          <a:lstStyle/>
          <a:p>
            <a:r>
              <a:rPr lang="fr-FR" sz="2000" dirty="0"/>
              <a:t>Structurer les données</a:t>
            </a:r>
          </a:p>
          <a:p>
            <a:r>
              <a:rPr lang="fr-FR" sz="2000" dirty="0"/>
              <a:t>Transmettre les mesures à l’ordinateur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41DA53A-696F-4B6D-87E4-C0595581E6A6}"/>
              </a:ext>
            </a:extLst>
          </p:cNvPr>
          <p:cNvSpPr txBox="1"/>
          <p:nvPr/>
        </p:nvSpPr>
        <p:spPr>
          <a:xfrm>
            <a:off x="251520" y="6308209"/>
            <a:ext cx="187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Simon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702FCAC-4EE6-411D-B3CC-4680DEA439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2793" y="836712"/>
            <a:ext cx="4507847" cy="4082926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7174" name="Picture 6" descr="C:\Users\Simon\Downloads\95px-Bluetooth.svg.png">
            <a:extLst>
              <a:ext uri="{FF2B5EF4-FFF2-40B4-BE49-F238E27FC236}">
                <a16:creationId xmlns:a16="http://schemas.microsoft.com/office/drawing/2014/main" id="{0C02D46C-A415-480B-88FE-5FCF2A1A0C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0809" y="3886518"/>
            <a:ext cx="904875" cy="1381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24438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/>
          <p:nvPr/>
        </p:nvSpPr>
        <p:spPr>
          <a:xfrm>
            <a:off x="283551" y="4633546"/>
            <a:ext cx="8579094" cy="1844256"/>
          </a:xfrm>
          <a:prstGeom prst="rect">
            <a:avLst/>
          </a:prstGeom>
          <a:solidFill>
            <a:srgbClr val="3F3F3F"/>
          </a:solidFill>
          <a:ln w="127000" cap="sq" cmpd="thinThick">
            <a:solidFill>
              <a:srgbClr val="3F3F3F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72" name="Shape 172"/>
          <p:cNvCxnSpPr/>
          <p:nvPr/>
        </p:nvCxnSpPr>
        <p:spPr>
          <a:xfrm>
            <a:off x="1657350" y="5738691"/>
            <a:ext cx="5829300" cy="0"/>
          </a:xfrm>
          <a:prstGeom prst="straightConnector1">
            <a:avLst/>
          </a:prstGeom>
          <a:noFill/>
          <a:ln w="22225" cap="flat" cmpd="sng">
            <a:solidFill>
              <a:srgbClr val="D8D8D8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6" name="Shape 176"/>
          <p:cNvSpPr txBox="1">
            <a:spLocks noGrp="1"/>
          </p:cNvSpPr>
          <p:nvPr>
            <p:ph type="title"/>
          </p:nvPr>
        </p:nvSpPr>
        <p:spPr>
          <a:xfrm>
            <a:off x="395653" y="4756638"/>
            <a:ext cx="8354891" cy="93044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700"/>
              <a:buFont typeface="Calibri"/>
              <a:buNone/>
            </a:pPr>
            <a:r>
              <a:rPr lang="en-US" sz="47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2.Présentation générale</a:t>
            </a:r>
            <a:endParaRPr/>
          </a:p>
        </p:txBody>
      </p:sp>
      <p:sp>
        <p:nvSpPr>
          <p:cNvPr id="177" name="Shape 177"/>
          <p:cNvSpPr txBox="1">
            <a:spLocks noGrp="1"/>
          </p:cNvSpPr>
          <p:nvPr>
            <p:ph type="body" idx="1"/>
          </p:nvPr>
        </p:nvSpPr>
        <p:spPr>
          <a:xfrm>
            <a:off x="1004521" y="5815698"/>
            <a:ext cx="6858000" cy="420001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5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2E00"/>
              </a:buClr>
              <a:buSzPts val="1700"/>
              <a:buFont typeface="Arial"/>
              <a:buNone/>
            </a:pPr>
            <a:r>
              <a:rPr lang="en-US" sz="1700" b="0" i="0" u="none" strike="noStrike" cap="none">
                <a:solidFill>
                  <a:srgbClr val="FF2E00"/>
                </a:solidFill>
                <a:latin typeface="Calibri"/>
                <a:ea typeface="Calibri"/>
                <a:cs typeface="Calibri"/>
                <a:sym typeface="Calibri"/>
              </a:rPr>
              <a:t>2.1.Gantt et Bon de commande </a:t>
            </a:r>
            <a:endParaRPr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269D6AA-C363-4006-ADDB-933B725179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93370"/>
            <a:ext cx="9144000" cy="1882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89482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4F81ED93-2D5A-416F-B90F-85EEB3724D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4504" y="157018"/>
            <a:ext cx="6528005" cy="4931579"/>
          </a:xfrm>
          <a:prstGeom prst="rect">
            <a:avLst/>
          </a:prstGeom>
        </p:spPr>
      </p:pic>
      <p:sp>
        <p:nvSpPr>
          <p:cNvPr id="344" name="Shape 344"/>
          <p:cNvSpPr/>
          <p:nvPr/>
        </p:nvSpPr>
        <p:spPr>
          <a:xfrm>
            <a:off x="7397168" y="5346700"/>
            <a:ext cx="1746832" cy="1511301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35942" y="0"/>
                </a:moveTo>
                <a:lnTo>
                  <a:pt x="120000" y="0"/>
                </a:lnTo>
                <a:lnTo>
                  <a:pt x="120000" y="119999"/>
                </a:lnTo>
                <a:lnTo>
                  <a:pt x="0" y="119999"/>
                </a:lnTo>
                <a:close/>
              </a:path>
            </a:pathLst>
          </a:custGeom>
          <a:solidFill>
            <a:schemeClr val="dk1">
              <a:alpha val="84705"/>
            </a:schemeClr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5" name="Shape 345"/>
          <p:cNvSpPr/>
          <p:nvPr/>
        </p:nvSpPr>
        <p:spPr>
          <a:xfrm>
            <a:off x="0" y="5346694"/>
            <a:ext cx="7835438" cy="151130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35614" y="0"/>
                </a:lnTo>
                <a:lnTo>
                  <a:pt x="37820" y="0"/>
                </a:lnTo>
                <a:lnTo>
                  <a:pt x="38365" y="0"/>
                </a:lnTo>
                <a:lnTo>
                  <a:pt x="49508" y="0"/>
                </a:lnTo>
                <a:lnTo>
                  <a:pt x="63247" y="0"/>
                </a:lnTo>
                <a:lnTo>
                  <a:pt x="63247" y="201"/>
                </a:lnTo>
                <a:lnTo>
                  <a:pt x="67789" y="201"/>
                </a:lnTo>
                <a:lnTo>
                  <a:pt x="67789" y="0"/>
                </a:lnTo>
                <a:lnTo>
                  <a:pt x="120000" y="0"/>
                </a:lnTo>
                <a:lnTo>
                  <a:pt x="111986" y="119999"/>
                </a:lnTo>
                <a:lnTo>
                  <a:pt x="67789" y="119999"/>
                </a:lnTo>
                <a:lnTo>
                  <a:pt x="67789" y="119999"/>
                </a:lnTo>
                <a:lnTo>
                  <a:pt x="63247" y="119999"/>
                </a:lnTo>
                <a:lnTo>
                  <a:pt x="63247" y="120000"/>
                </a:lnTo>
                <a:lnTo>
                  <a:pt x="50930" y="120000"/>
                </a:lnTo>
                <a:lnTo>
                  <a:pt x="49619" y="120000"/>
                </a:lnTo>
                <a:lnTo>
                  <a:pt x="49508" y="120000"/>
                </a:lnTo>
                <a:lnTo>
                  <a:pt x="38365" y="120000"/>
                </a:lnTo>
                <a:lnTo>
                  <a:pt x="37820" y="120000"/>
                </a:lnTo>
                <a:lnTo>
                  <a:pt x="35614" y="120000"/>
                </a:lnTo>
                <a:lnTo>
                  <a:pt x="0" y="12000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6" name="Shape 346"/>
          <p:cNvSpPr txBox="1">
            <a:spLocks noGrp="1"/>
          </p:cNvSpPr>
          <p:nvPr>
            <p:ph type="title"/>
          </p:nvPr>
        </p:nvSpPr>
        <p:spPr>
          <a:xfrm>
            <a:off x="556682" y="5612654"/>
            <a:ext cx="6821738" cy="830231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Montage électronique</a:t>
            </a:r>
            <a:endParaRPr sz="27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214A0C7D-C09C-48C3-8198-A98433C46BC6}"/>
              </a:ext>
            </a:extLst>
          </p:cNvPr>
          <p:cNvGrpSpPr/>
          <p:nvPr/>
        </p:nvGrpSpPr>
        <p:grpSpPr>
          <a:xfrm>
            <a:off x="3823481" y="867920"/>
            <a:ext cx="3627832" cy="2400031"/>
            <a:chOff x="-565334" y="-1505825"/>
            <a:chExt cx="2326121" cy="2400031"/>
          </a:xfrm>
        </p:grpSpPr>
        <p:grpSp>
          <p:nvGrpSpPr>
            <p:cNvPr id="6" name="Groupe 5">
              <a:extLst>
                <a:ext uri="{FF2B5EF4-FFF2-40B4-BE49-F238E27FC236}">
                  <a16:creationId xmlns:a16="http://schemas.microsoft.com/office/drawing/2014/main" id="{24285127-FD80-4DF5-B8C5-09431AC08298}"/>
                </a:ext>
              </a:extLst>
            </p:cNvPr>
            <p:cNvGrpSpPr/>
            <p:nvPr/>
          </p:nvGrpSpPr>
          <p:grpSpPr>
            <a:xfrm>
              <a:off x="-85393" y="-1505825"/>
              <a:ext cx="1846180" cy="1527355"/>
              <a:chOff x="-85393" y="-1505825"/>
              <a:chExt cx="1846180" cy="1527355"/>
            </a:xfrm>
          </p:grpSpPr>
          <p:sp>
            <p:nvSpPr>
              <p:cNvPr id="8" name="Ellipse 7">
                <a:extLst>
                  <a:ext uri="{FF2B5EF4-FFF2-40B4-BE49-F238E27FC236}">
                    <a16:creationId xmlns:a16="http://schemas.microsoft.com/office/drawing/2014/main" id="{A445E618-4653-4345-AA4B-33BE7A2EC118}"/>
                  </a:ext>
                </a:extLst>
              </p:cNvPr>
              <p:cNvSpPr/>
              <p:nvPr/>
            </p:nvSpPr>
            <p:spPr>
              <a:xfrm>
                <a:off x="190484" y="-1505825"/>
                <a:ext cx="1287594" cy="1165909"/>
              </a:xfrm>
              <a:prstGeom prst="ellipse">
                <a:avLst/>
              </a:prstGeom>
              <a:noFill/>
              <a:ln w="2857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FB466C11-44DF-4726-AD01-DCADC9E8519F}"/>
                  </a:ext>
                </a:extLst>
              </p:cNvPr>
              <p:cNvSpPr txBox="1"/>
              <p:nvPr/>
            </p:nvSpPr>
            <p:spPr>
              <a:xfrm>
                <a:off x="-85393" y="-286247"/>
                <a:ext cx="1846180" cy="307777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r>
                  <a:rPr lang="fr-FR" dirty="0"/>
                  <a:t>Capteur de température P/N 1124</a:t>
                </a:r>
              </a:p>
            </p:txBody>
          </p:sp>
        </p:grp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D6A7496B-51B2-4838-8B3F-31F7D26739E5}"/>
                </a:ext>
              </a:extLst>
            </p:cNvPr>
            <p:cNvSpPr txBox="1"/>
            <p:nvPr/>
          </p:nvSpPr>
          <p:spPr>
            <a:xfrm>
              <a:off x="-565334" y="370986"/>
              <a:ext cx="865635" cy="52322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none" rtlCol="0">
              <a:spAutoFit/>
            </a:bodyPr>
            <a:lstStyle/>
            <a:p>
              <a:r>
                <a:rPr lang="fr-FR" dirty="0" err="1"/>
                <a:t>Tx</a:t>
              </a:r>
              <a:r>
                <a:rPr lang="fr-FR" dirty="0"/>
                <a:t>: Broche D1</a:t>
              </a:r>
            </a:p>
            <a:p>
              <a:r>
                <a:rPr lang="fr-FR" dirty="0" err="1"/>
                <a:t>Rx</a:t>
              </a:r>
              <a:r>
                <a:rPr lang="fr-FR" dirty="0"/>
                <a:t>: Broche D0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89058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AC533DD-1CF6-4A33-852D-3877441533A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97168" y="5346700"/>
            <a:ext cx="1746832" cy="1511301"/>
          </a:xfrm>
          <a:custGeom>
            <a:avLst/>
            <a:gdLst>
              <a:gd name="connsiteX0" fmla="*/ 697617 w 2329109"/>
              <a:gd name="connsiteY0" fmla="*/ 0 h 1511301"/>
              <a:gd name="connsiteX1" fmla="*/ 2329109 w 2329109"/>
              <a:gd name="connsiteY1" fmla="*/ 0 h 1511301"/>
              <a:gd name="connsiteX2" fmla="*/ 2329109 w 2329109"/>
              <a:gd name="connsiteY2" fmla="*/ 1511301 h 1511301"/>
              <a:gd name="connsiteX3" fmla="*/ 0 w 2329109"/>
              <a:gd name="connsiteY3" fmla="*/ 1511301 h 1511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29109" h="1511301">
                <a:moveTo>
                  <a:pt x="697617" y="0"/>
                </a:moveTo>
                <a:lnTo>
                  <a:pt x="2329109" y="0"/>
                </a:lnTo>
                <a:lnTo>
                  <a:pt x="2329109" y="1511301"/>
                </a:lnTo>
                <a:lnTo>
                  <a:pt x="0" y="1511301"/>
                </a:lnTo>
                <a:close/>
              </a:path>
            </a:pathLst>
          </a:cu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61B91595-DF01-4E8B-80BF-B812BA9BFDB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46694"/>
            <a:ext cx="7835438" cy="1511306"/>
          </a:xfrm>
          <a:custGeom>
            <a:avLst/>
            <a:gdLst>
              <a:gd name="connsiteX0" fmla="*/ 0 w 10447252"/>
              <a:gd name="connsiteY0" fmla="*/ 0 h 1511306"/>
              <a:gd name="connsiteX1" fmla="*/ 3100647 w 10447252"/>
              <a:gd name="connsiteY1" fmla="*/ 0 h 1511306"/>
              <a:gd name="connsiteX2" fmla="*/ 3292695 w 10447252"/>
              <a:gd name="connsiteY2" fmla="*/ 0 h 1511306"/>
              <a:gd name="connsiteX3" fmla="*/ 3340133 w 10447252"/>
              <a:gd name="connsiteY3" fmla="*/ 0 h 1511306"/>
              <a:gd name="connsiteX4" fmla="*/ 4310215 w 10447252"/>
              <a:gd name="connsiteY4" fmla="*/ 0 h 1511306"/>
              <a:gd name="connsiteX5" fmla="*/ 5506390 w 10447252"/>
              <a:gd name="connsiteY5" fmla="*/ 0 h 1511306"/>
              <a:gd name="connsiteX6" fmla="*/ 5506390 w 10447252"/>
              <a:gd name="connsiteY6" fmla="*/ 2544 h 1511306"/>
              <a:gd name="connsiteX7" fmla="*/ 5901778 w 10447252"/>
              <a:gd name="connsiteY7" fmla="*/ 2544 h 1511306"/>
              <a:gd name="connsiteX8" fmla="*/ 5901778 w 10447252"/>
              <a:gd name="connsiteY8" fmla="*/ 0 h 1511306"/>
              <a:gd name="connsiteX9" fmla="*/ 10447252 w 10447252"/>
              <a:gd name="connsiteY9" fmla="*/ 0 h 1511306"/>
              <a:gd name="connsiteX10" fmla="*/ 9749635 w 10447252"/>
              <a:gd name="connsiteY10" fmla="*/ 1511301 h 1511306"/>
              <a:gd name="connsiteX11" fmla="*/ 5901779 w 10447252"/>
              <a:gd name="connsiteY11" fmla="*/ 1511301 h 1511306"/>
              <a:gd name="connsiteX12" fmla="*/ 5901779 w 10447252"/>
              <a:gd name="connsiteY12" fmla="*/ 1511304 h 1511306"/>
              <a:gd name="connsiteX13" fmla="*/ 5506390 w 10447252"/>
              <a:gd name="connsiteY13" fmla="*/ 1511304 h 1511306"/>
              <a:gd name="connsiteX14" fmla="*/ 5506390 w 10447252"/>
              <a:gd name="connsiteY14" fmla="*/ 1511306 h 1511306"/>
              <a:gd name="connsiteX15" fmla="*/ 4434058 w 10447252"/>
              <a:gd name="connsiteY15" fmla="*/ 1511306 h 1511306"/>
              <a:gd name="connsiteX16" fmla="*/ 4319855 w 10447252"/>
              <a:gd name="connsiteY16" fmla="*/ 1511306 h 1511306"/>
              <a:gd name="connsiteX17" fmla="*/ 4310215 w 10447252"/>
              <a:gd name="connsiteY17" fmla="*/ 1511306 h 1511306"/>
              <a:gd name="connsiteX18" fmla="*/ 3340133 w 10447252"/>
              <a:gd name="connsiteY18" fmla="*/ 1511306 h 1511306"/>
              <a:gd name="connsiteX19" fmla="*/ 3292695 w 10447252"/>
              <a:gd name="connsiteY19" fmla="*/ 1511306 h 1511306"/>
              <a:gd name="connsiteX20" fmla="*/ 3100647 w 10447252"/>
              <a:gd name="connsiteY20" fmla="*/ 1511306 h 1511306"/>
              <a:gd name="connsiteX21" fmla="*/ 0 w 10447252"/>
              <a:gd name="connsiteY21" fmla="*/ 1511306 h 1511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0447252" h="1511306">
                <a:moveTo>
                  <a:pt x="0" y="0"/>
                </a:moveTo>
                <a:lnTo>
                  <a:pt x="3100647" y="0"/>
                </a:lnTo>
                <a:lnTo>
                  <a:pt x="3292695" y="0"/>
                </a:lnTo>
                <a:lnTo>
                  <a:pt x="3340133" y="0"/>
                </a:lnTo>
                <a:lnTo>
                  <a:pt x="4310215" y="0"/>
                </a:lnTo>
                <a:lnTo>
                  <a:pt x="5506390" y="0"/>
                </a:lnTo>
                <a:lnTo>
                  <a:pt x="5506390" y="2544"/>
                </a:lnTo>
                <a:lnTo>
                  <a:pt x="5901778" y="2544"/>
                </a:lnTo>
                <a:lnTo>
                  <a:pt x="5901778" y="0"/>
                </a:lnTo>
                <a:lnTo>
                  <a:pt x="10447252" y="0"/>
                </a:lnTo>
                <a:lnTo>
                  <a:pt x="9749635" y="1511301"/>
                </a:lnTo>
                <a:lnTo>
                  <a:pt x="5901779" y="1511301"/>
                </a:lnTo>
                <a:lnTo>
                  <a:pt x="5901779" y="1511304"/>
                </a:lnTo>
                <a:lnTo>
                  <a:pt x="5506390" y="1511304"/>
                </a:lnTo>
                <a:lnTo>
                  <a:pt x="5506390" y="1511306"/>
                </a:lnTo>
                <a:lnTo>
                  <a:pt x="4434058" y="1511306"/>
                </a:lnTo>
                <a:lnTo>
                  <a:pt x="4319855" y="1511306"/>
                </a:lnTo>
                <a:lnTo>
                  <a:pt x="4310215" y="1511306"/>
                </a:lnTo>
                <a:lnTo>
                  <a:pt x="3340133" y="1511306"/>
                </a:lnTo>
                <a:lnTo>
                  <a:pt x="3292695" y="1511306"/>
                </a:lnTo>
                <a:lnTo>
                  <a:pt x="3100647" y="1511306"/>
                </a:lnTo>
                <a:lnTo>
                  <a:pt x="0" y="1511306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51DD354-E45D-4A7F-A95A-4AC850D085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715" y="5612654"/>
            <a:ext cx="6821738" cy="83023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>
              <a:lnSpc>
                <a:spcPct val="90000"/>
              </a:lnSpc>
            </a:pPr>
            <a:r>
              <a:rPr lang="fr-FR" sz="35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Le module Bluetooth Grove</a:t>
            </a:r>
          </a:p>
        </p:txBody>
      </p:sp>
      <p:graphicFrame>
        <p:nvGraphicFramePr>
          <p:cNvPr id="5" name="Tableau 4">
            <a:extLst>
              <a:ext uri="{FF2B5EF4-FFF2-40B4-BE49-F238E27FC236}">
                <a16:creationId xmlns:a16="http://schemas.microsoft.com/office/drawing/2014/main" id="{12B3EEA6-6A28-4ED7-98FE-4F9DAAEC85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1531132"/>
              </p:ext>
            </p:extLst>
          </p:nvPr>
        </p:nvGraphicFramePr>
        <p:xfrm>
          <a:off x="3546484" y="621738"/>
          <a:ext cx="5283480" cy="132778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641740">
                  <a:extLst>
                    <a:ext uri="{9D8B030D-6E8A-4147-A177-3AD203B41FA5}">
                      <a16:colId xmlns:a16="http://schemas.microsoft.com/office/drawing/2014/main" val="3911214103"/>
                    </a:ext>
                  </a:extLst>
                </a:gridCol>
                <a:gridCol w="2641740">
                  <a:extLst>
                    <a:ext uri="{9D8B030D-6E8A-4147-A177-3AD203B41FA5}">
                      <a16:colId xmlns:a16="http://schemas.microsoft.com/office/drawing/2014/main" val="136346064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200" kern="150">
                          <a:effectLst/>
                        </a:rPr>
                        <a:t>Tension Alimentation</a:t>
                      </a:r>
                      <a:endParaRPr lang="fr-FR" sz="1200" kern="150">
                        <a:effectLst/>
                        <a:latin typeface="Liberation Serif" panose="02020603050405020304" pitchFamily="18" charset="0"/>
                        <a:ea typeface="SimSun" panose="02010600030101010101" pitchFamily="2" charset="-122"/>
                        <a:cs typeface="Lucida Sans" panose="020B0602040502020204" pitchFamily="34" charset="0"/>
                      </a:endParaRPr>
                    </a:p>
                  </a:txBody>
                  <a:tcPr marL="34925" marR="34925" marT="34925" marB="34925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200" kern="150">
                          <a:effectLst/>
                        </a:rPr>
                        <a:t>5,0V DC</a:t>
                      </a:r>
                      <a:endParaRPr lang="fr-FR" sz="1200" kern="150">
                        <a:effectLst/>
                        <a:latin typeface="Liberation Serif" panose="02020603050405020304" pitchFamily="18" charset="0"/>
                        <a:ea typeface="SimSun" panose="02010600030101010101" pitchFamily="2" charset="-122"/>
                        <a:cs typeface="Lucida Sans" panose="020B0602040502020204" pitchFamily="34" charset="0"/>
                      </a:endParaRPr>
                    </a:p>
                  </a:txBody>
                  <a:tcPr marL="34925" marR="34925" marT="34925" marB="34925"/>
                </a:tc>
                <a:extLst>
                  <a:ext uri="{0D108BD9-81ED-4DB2-BD59-A6C34878D82A}">
                    <a16:rowId xmlns:a16="http://schemas.microsoft.com/office/drawing/2014/main" val="49563773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200" kern="150">
                          <a:effectLst/>
                        </a:rPr>
                        <a:t>Puissance de transmission Max</a:t>
                      </a:r>
                      <a:endParaRPr lang="fr-FR" sz="1200" kern="150">
                        <a:effectLst/>
                        <a:latin typeface="Liberation Serif" panose="02020603050405020304" pitchFamily="18" charset="0"/>
                        <a:ea typeface="SimSun" panose="02010600030101010101" pitchFamily="2" charset="-122"/>
                        <a:cs typeface="Lucida Sans" panose="020B0602040502020204" pitchFamily="34" charset="0"/>
                      </a:endParaRPr>
                    </a:p>
                  </a:txBody>
                  <a:tcPr marL="34925" marR="34925" marT="34925" marB="34925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200" kern="150">
                          <a:effectLst/>
                        </a:rPr>
                        <a:t>+4dBm</a:t>
                      </a:r>
                      <a:endParaRPr lang="fr-FR" sz="1200" kern="150">
                        <a:effectLst/>
                        <a:latin typeface="Liberation Serif" panose="02020603050405020304" pitchFamily="18" charset="0"/>
                        <a:ea typeface="SimSun" panose="02010600030101010101" pitchFamily="2" charset="-122"/>
                        <a:cs typeface="Lucida Sans" panose="020B0602040502020204" pitchFamily="34" charset="0"/>
                      </a:endParaRPr>
                    </a:p>
                  </a:txBody>
                  <a:tcPr marL="34925" marR="34925" marT="34925" marB="34925"/>
                </a:tc>
                <a:extLst>
                  <a:ext uri="{0D108BD9-81ED-4DB2-BD59-A6C34878D82A}">
                    <a16:rowId xmlns:a16="http://schemas.microsoft.com/office/drawing/2014/main" val="34949434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200" kern="150">
                          <a:effectLst/>
                        </a:rPr>
                        <a:t>Portée</a:t>
                      </a:r>
                      <a:endParaRPr lang="fr-FR" sz="1200" kern="150">
                        <a:effectLst/>
                        <a:latin typeface="Liberation Serif" panose="02020603050405020304" pitchFamily="18" charset="0"/>
                        <a:ea typeface="SimSun" panose="02010600030101010101" pitchFamily="2" charset="-122"/>
                        <a:cs typeface="Lucida Sans" panose="020B0602040502020204" pitchFamily="34" charset="0"/>
                      </a:endParaRPr>
                    </a:p>
                  </a:txBody>
                  <a:tcPr marL="34925" marR="34925" marT="34925" marB="34925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200" kern="150" dirty="0">
                          <a:effectLst/>
                        </a:rPr>
                        <a:t>10 à 20 mètres</a:t>
                      </a:r>
                      <a:endParaRPr lang="fr-FR" sz="1200" kern="150" dirty="0">
                        <a:effectLst/>
                        <a:latin typeface="Liberation Serif" panose="02020603050405020304" pitchFamily="18" charset="0"/>
                        <a:ea typeface="SimSun" panose="02010600030101010101" pitchFamily="2" charset="-122"/>
                        <a:cs typeface="Lucida Sans" panose="020B0602040502020204" pitchFamily="34" charset="0"/>
                      </a:endParaRPr>
                    </a:p>
                  </a:txBody>
                  <a:tcPr marL="34925" marR="34925" marT="34925" marB="34925"/>
                </a:tc>
                <a:extLst>
                  <a:ext uri="{0D108BD9-81ED-4DB2-BD59-A6C34878D82A}">
                    <a16:rowId xmlns:a16="http://schemas.microsoft.com/office/drawing/2014/main" val="37027033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200" kern="150">
                          <a:effectLst/>
                        </a:rPr>
                        <a:t>Sensibilité</a:t>
                      </a:r>
                      <a:endParaRPr lang="fr-FR" sz="1200" kern="150">
                        <a:effectLst/>
                        <a:latin typeface="Liberation Serif" panose="02020603050405020304" pitchFamily="18" charset="0"/>
                        <a:ea typeface="SimSun" panose="02010600030101010101" pitchFamily="2" charset="-122"/>
                        <a:cs typeface="Lucida Sans" panose="020B0602040502020204" pitchFamily="34" charset="0"/>
                      </a:endParaRPr>
                    </a:p>
                  </a:txBody>
                  <a:tcPr marL="34925" marR="34925" marT="34925" marB="34925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200" kern="150">
                          <a:effectLst/>
                        </a:rPr>
                        <a:t>-80dBm</a:t>
                      </a:r>
                      <a:endParaRPr lang="fr-FR" sz="1200" kern="150">
                        <a:effectLst/>
                        <a:latin typeface="Liberation Serif" panose="02020603050405020304" pitchFamily="18" charset="0"/>
                        <a:ea typeface="SimSun" panose="02010600030101010101" pitchFamily="2" charset="-122"/>
                        <a:cs typeface="Lucida Sans" panose="020B0602040502020204" pitchFamily="34" charset="0"/>
                      </a:endParaRPr>
                    </a:p>
                  </a:txBody>
                  <a:tcPr marL="34925" marR="34925" marT="34925" marB="34925"/>
                </a:tc>
                <a:extLst>
                  <a:ext uri="{0D108BD9-81ED-4DB2-BD59-A6C34878D82A}">
                    <a16:rowId xmlns:a16="http://schemas.microsoft.com/office/drawing/2014/main" val="26095801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200" kern="150">
                          <a:effectLst/>
                        </a:rPr>
                        <a:t>Version Bluetooth</a:t>
                      </a:r>
                      <a:endParaRPr lang="fr-FR" sz="1200" kern="150">
                        <a:effectLst/>
                        <a:latin typeface="Liberation Serif" panose="02020603050405020304" pitchFamily="18" charset="0"/>
                        <a:ea typeface="SimSun" panose="02010600030101010101" pitchFamily="2" charset="-122"/>
                        <a:cs typeface="Lucida Sans" panose="020B0602040502020204" pitchFamily="34" charset="0"/>
                      </a:endParaRPr>
                    </a:p>
                  </a:txBody>
                  <a:tcPr marL="34925" marR="34925" marT="34925" marB="34925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fr-FR" sz="1200" kern="150" dirty="0">
                          <a:effectLst/>
                        </a:rPr>
                        <a:t>V2.0</a:t>
                      </a:r>
                      <a:endParaRPr lang="fr-FR" sz="1200" kern="150" dirty="0">
                        <a:effectLst/>
                        <a:latin typeface="Liberation Serif" panose="02020603050405020304" pitchFamily="18" charset="0"/>
                        <a:ea typeface="SimSun" panose="02010600030101010101" pitchFamily="2" charset="-122"/>
                        <a:cs typeface="Lucida Sans" panose="020B0602040502020204" pitchFamily="34" charset="0"/>
                      </a:endParaRPr>
                    </a:p>
                  </a:txBody>
                  <a:tcPr marL="34925" marR="34925" marT="34925" marB="34925"/>
                </a:tc>
                <a:extLst>
                  <a:ext uri="{0D108BD9-81ED-4DB2-BD59-A6C34878D82A}">
                    <a16:rowId xmlns:a16="http://schemas.microsoft.com/office/drawing/2014/main" val="3106452295"/>
                  </a:ext>
                </a:extLst>
              </a:tr>
            </a:tbl>
          </a:graphicData>
        </a:graphic>
      </p:graphicFrame>
      <p:pic>
        <p:nvPicPr>
          <p:cNvPr id="12" name="Image8">
            <a:extLst>
              <a:ext uri="{FF2B5EF4-FFF2-40B4-BE49-F238E27FC236}">
                <a16:creationId xmlns:a16="http://schemas.microsoft.com/office/drawing/2014/main" id="{37370375-2FFD-4D29-BBCE-A0A2FFE626DB}"/>
              </a:ext>
            </a:extLst>
          </p:cNvPr>
          <p:cNvPicPr/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674967" y="239760"/>
            <a:ext cx="2511579" cy="1884557"/>
          </a:xfrm>
          <a:prstGeom prst="rect">
            <a:avLst/>
          </a:prstGeom>
        </p:spPr>
      </p:pic>
      <p:graphicFrame>
        <p:nvGraphicFramePr>
          <p:cNvPr id="3" name="Tableau 2">
            <a:extLst>
              <a:ext uri="{FF2B5EF4-FFF2-40B4-BE49-F238E27FC236}">
                <a16:creationId xmlns:a16="http://schemas.microsoft.com/office/drawing/2014/main" id="{482E2A66-F50D-4253-8109-332B8F8D3D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669564"/>
              </p:ext>
            </p:extLst>
          </p:nvPr>
        </p:nvGraphicFramePr>
        <p:xfrm>
          <a:off x="287715" y="2313756"/>
          <a:ext cx="4927599" cy="889568"/>
        </p:xfrm>
        <a:graphic>
          <a:graphicData uri="http://schemas.openxmlformats.org/drawingml/2006/table">
            <a:tbl>
              <a:tblPr/>
              <a:tblGrid>
                <a:gridCol w="1642533">
                  <a:extLst>
                    <a:ext uri="{9D8B030D-6E8A-4147-A177-3AD203B41FA5}">
                      <a16:colId xmlns:a16="http://schemas.microsoft.com/office/drawing/2014/main" val="2625066544"/>
                    </a:ext>
                  </a:extLst>
                </a:gridCol>
                <a:gridCol w="1642533">
                  <a:extLst>
                    <a:ext uri="{9D8B030D-6E8A-4147-A177-3AD203B41FA5}">
                      <a16:colId xmlns:a16="http://schemas.microsoft.com/office/drawing/2014/main" val="299875173"/>
                    </a:ext>
                  </a:extLst>
                </a:gridCol>
                <a:gridCol w="1642533">
                  <a:extLst>
                    <a:ext uri="{9D8B030D-6E8A-4147-A177-3AD203B41FA5}">
                      <a16:colId xmlns:a16="http://schemas.microsoft.com/office/drawing/2014/main" val="742626077"/>
                    </a:ext>
                  </a:extLst>
                </a:gridCol>
              </a:tblGrid>
              <a:tr h="219004">
                <a:tc>
                  <a:txBody>
                    <a:bodyPr/>
                    <a:lstStyle/>
                    <a:p>
                      <a:pPr algn="ctr"/>
                      <a:r>
                        <a:rPr lang="fr-FR" sz="1100" b="1"/>
                        <a:t>Classe</a:t>
                      </a:r>
                      <a:endParaRPr lang="fr-FR" sz="1100"/>
                    </a:p>
                  </a:txBody>
                  <a:tcPr marL="54751" marR="54751" marT="27376" marB="27376" anchor="ctr"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b="1"/>
                        <a:t>Puissance</a:t>
                      </a:r>
                      <a:endParaRPr lang="fr-FR" sz="1100"/>
                    </a:p>
                  </a:txBody>
                  <a:tcPr marL="54751" marR="54751" marT="27376" marB="27376" anchor="ctr"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b="1"/>
                        <a:t>Portée</a:t>
                      </a:r>
                      <a:endParaRPr lang="fr-FR" sz="1100"/>
                    </a:p>
                  </a:txBody>
                  <a:tcPr marL="54751" marR="54751" marT="27376" marB="27376" anchor="ctr"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3997152"/>
                  </a:ext>
                </a:extLst>
              </a:tr>
              <a:tr h="219004">
                <a:tc>
                  <a:txBody>
                    <a:bodyPr/>
                    <a:lstStyle/>
                    <a:p>
                      <a:pPr algn="ctr"/>
                      <a:r>
                        <a:rPr lang="fr-FR" sz="1100"/>
                        <a:t>1</a:t>
                      </a:r>
                    </a:p>
                  </a:txBody>
                  <a:tcPr marL="54751" marR="54751" marT="27376" marB="27376" anchor="ctr"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>
                          <a:effectLst/>
                        </a:rPr>
                        <a:t>100 mW</a:t>
                      </a:r>
                      <a:r>
                        <a:rPr lang="fr-FR" sz="1100"/>
                        <a:t> (</a:t>
                      </a:r>
                      <a:r>
                        <a:rPr lang="fr-FR" sz="1100">
                          <a:effectLst/>
                        </a:rPr>
                        <a:t>20 dBm</a:t>
                      </a:r>
                      <a:r>
                        <a:rPr lang="fr-FR" sz="1100"/>
                        <a:t>)</a:t>
                      </a:r>
                    </a:p>
                  </a:txBody>
                  <a:tcPr marL="54751" marR="54751" marT="27376" marB="27376" anchor="ctr"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>
                          <a:effectLst/>
                        </a:rPr>
                        <a:t>100 mètres</a:t>
                      </a:r>
                      <a:endParaRPr lang="fr-FR" sz="1100"/>
                    </a:p>
                  </a:txBody>
                  <a:tcPr marL="54751" marR="54751" marT="27376" marB="27376" anchor="ctr"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0396843"/>
                  </a:ext>
                </a:extLst>
              </a:tr>
              <a:tr h="219004">
                <a:tc>
                  <a:txBody>
                    <a:bodyPr/>
                    <a:lstStyle/>
                    <a:p>
                      <a:pPr algn="ctr"/>
                      <a:r>
                        <a:rPr lang="fr-FR" sz="1100"/>
                        <a:t>2</a:t>
                      </a:r>
                    </a:p>
                  </a:txBody>
                  <a:tcPr marL="54751" marR="54751" marT="27376" marB="27376" anchor="ctr"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>
                          <a:effectLst/>
                        </a:rPr>
                        <a:t>2,5 mW</a:t>
                      </a:r>
                      <a:r>
                        <a:rPr lang="fr-FR" sz="1100"/>
                        <a:t> (</a:t>
                      </a:r>
                      <a:r>
                        <a:rPr lang="fr-FR" sz="1100">
                          <a:effectLst/>
                        </a:rPr>
                        <a:t>4 dBm</a:t>
                      </a:r>
                      <a:r>
                        <a:rPr lang="fr-FR" sz="1100"/>
                        <a:t>)</a:t>
                      </a:r>
                    </a:p>
                  </a:txBody>
                  <a:tcPr marL="54751" marR="54751" marT="27376" marB="27376" anchor="ctr"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>
                          <a:effectLst/>
                        </a:rPr>
                        <a:t>10 à 20 mètres</a:t>
                      </a:r>
                      <a:endParaRPr lang="fr-FR" sz="1100"/>
                    </a:p>
                  </a:txBody>
                  <a:tcPr marL="54751" marR="54751" marT="27376" marB="27376" anchor="ctr"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5474189"/>
                  </a:ext>
                </a:extLst>
              </a:tr>
              <a:tr h="219004">
                <a:tc>
                  <a:txBody>
                    <a:bodyPr/>
                    <a:lstStyle/>
                    <a:p>
                      <a:pPr algn="ctr"/>
                      <a:r>
                        <a:rPr lang="fr-FR" sz="1100"/>
                        <a:t>3</a:t>
                      </a:r>
                    </a:p>
                  </a:txBody>
                  <a:tcPr marL="54751" marR="54751" marT="27376" marB="27376" anchor="ctr"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dirty="0">
                          <a:effectLst/>
                        </a:rPr>
                        <a:t>1 mW</a:t>
                      </a:r>
                      <a:r>
                        <a:rPr lang="fr-FR" sz="1100" dirty="0"/>
                        <a:t> (</a:t>
                      </a:r>
                      <a:r>
                        <a:rPr lang="fr-FR" sz="1100" dirty="0">
                          <a:effectLst/>
                        </a:rPr>
                        <a:t>0 dBm</a:t>
                      </a:r>
                      <a:r>
                        <a:rPr lang="fr-FR" sz="1100" dirty="0"/>
                        <a:t>)</a:t>
                      </a:r>
                    </a:p>
                  </a:txBody>
                  <a:tcPr marL="54751" marR="54751" marT="27376" marB="27376" anchor="ctr"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dirty="0">
                          <a:effectLst/>
                        </a:rPr>
                        <a:t>Quelques mètres</a:t>
                      </a:r>
                      <a:endParaRPr lang="fr-FR" sz="1100" dirty="0"/>
                    </a:p>
                  </a:txBody>
                  <a:tcPr marL="54751" marR="54751" marT="27376" marB="27376" anchor="ctr">
                    <a:lnL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5075146"/>
                  </a:ext>
                </a:extLst>
              </a:tr>
            </a:tbl>
          </a:graphicData>
        </a:graphic>
      </p:graphicFrame>
      <p:sp>
        <p:nvSpPr>
          <p:cNvPr id="4" name="ZoneTexte 3">
            <a:extLst>
              <a:ext uri="{FF2B5EF4-FFF2-40B4-BE49-F238E27FC236}">
                <a16:creationId xmlns:a16="http://schemas.microsoft.com/office/drawing/2014/main" id="{6319CB23-E6DE-4C12-BD4E-0BA3919C9E02}"/>
              </a:ext>
            </a:extLst>
          </p:cNvPr>
          <p:cNvSpPr txBox="1"/>
          <p:nvPr/>
        </p:nvSpPr>
        <p:spPr>
          <a:xfrm>
            <a:off x="2059658" y="3336724"/>
            <a:ext cx="13837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Classe 2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D607AA37-39B0-4E4B-9A1E-9D42191165E4}"/>
              </a:ext>
            </a:extLst>
          </p:cNvPr>
          <p:cNvGrpSpPr/>
          <p:nvPr/>
        </p:nvGrpSpPr>
        <p:grpSpPr>
          <a:xfrm>
            <a:off x="726718" y="3336724"/>
            <a:ext cx="8025425" cy="1824866"/>
            <a:chOff x="726718" y="3336724"/>
            <a:chExt cx="8025425" cy="1824866"/>
          </a:xfrm>
        </p:grpSpPr>
        <p:pic>
          <p:nvPicPr>
            <p:cNvPr id="4098" name="Picture 2" descr="http://www.rfwireless-world.com/images/PSK.jpg">
              <a:extLst>
                <a:ext uri="{FF2B5EF4-FFF2-40B4-BE49-F238E27FC236}">
                  <a16:creationId xmlns:a16="http://schemas.microsoft.com/office/drawing/2014/main" id="{F86DB874-9519-46B8-AF3A-BB6F55C179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77704" y="3336724"/>
              <a:ext cx="4574439" cy="18248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ZoneTexte 5">
              <a:extLst>
                <a:ext uri="{FF2B5EF4-FFF2-40B4-BE49-F238E27FC236}">
                  <a16:creationId xmlns:a16="http://schemas.microsoft.com/office/drawing/2014/main" id="{E4352D39-C040-4BB1-BB98-2E78C00B737E}"/>
                </a:ext>
              </a:extLst>
            </p:cNvPr>
            <p:cNvSpPr txBox="1"/>
            <p:nvPr/>
          </p:nvSpPr>
          <p:spPr>
            <a:xfrm>
              <a:off x="726718" y="4248227"/>
              <a:ext cx="320792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/>
                <a:t>Modulation PSK (</a:t>
              </a:r>
              <a:r>
                <a:rPr lang="fr-FR" b="1" i="1" dirty="0"/>
                <a:t>Phase shift </a:t>
              </a:r>
              <a:r>
                <a:rPr lang="fr-FR" b="1" i="1" dirty="0" err="1"/>
                <a:t>keying</a:t>
              </a:r>
              <a:r>
                <a:rPr lang="fr-FR" b="1" i="1" dirty="0"/>
                <a:t>)</a:t>
              </a:r>
            </a:p>
            <a:p>
              <a:r>
                <a:rPr lang="fr-FR" b="1" i="1" dirty="0"/>
                <a:t>Permet d’atteindre 2Mo/s</a:t>
              </a:r>
              <a:endParaRPr lang="fr-FR" dirty="0"/>
            </a:p>
          </p:txBody>
        </p:sp>
      </p:grpSp>
      <p:sp>
        <p:nvSpPr>
          <p:cNvPr id="8" name="ZoneTexte 7">
            <a:extLst>
              <a:ext uri="{FF2B5EF4-FFF2-40B4-BE49-F238E27FC236}">
                <a16:creationId xmlns:a16="http://schemas.microsoft.com/office/drawing/2014/main" id="{8477C016-4839-4FE3-8652-89EEDA69656C}"/>
              </a:ext>
            </a:extLst>
          </p:cNvPr>
          <p:cNvSpPr txBox="1"/>
          <p:nvPr/>
        </p:nvSpPr>
        <p:spPr>
          <a:xfrm>
            <a:off x="5823684" y="2551891"/>
            <a:ext cx="25715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Ondes Ultra Haute Fréquence</a:t>
            </a:r>
          </a:p>
          <a:p>
            <a:r>
              <a:rPr lang="fr-FR" dirty="0"/>
              <a:t> 2,4 GHz</a:t>
            </a:r>
          </a:p>
        </p:txBody>
      </p:sp>
    </p:spTree>
    <p:extLst>
      <p:ext uri="{BB962C8B-B14F-4D97-AF65-F5344CB8AC3E}">
        <p14:creationId xmlns:p14="http://schemas.microsoft.com/office/powerpoint/2010/main" val="432121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AC533DD-1CF6-4A33-852D-3877441533A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97168" y="5346700"/>
            <a:ext cx="1746832" cy="1511301"/>
          </a:xfrm>
          <a:custGeom>
            <a:avLst/>
            <a:gdLst>
              <a:gd name="connsiteX0" fmla="*/ 697617 w 2329109"/>
              <a:gd name="connsiteY0" fmla="*/ 0 h 1511301"/>
              <a:gd name="connsiteX1" fmla="*/ 2329109 w 2329109"/>
              <a:gd name="connsiteY1" fmla="*/ 0 h 1511301"/>
              <a:gd name="connsiteX2" fmla="*/ 2329109 w 2329109"/>
              <a:gd name="connsiteY2" fmla="*/ 1511301 h 1511301"/>
              <a:gd name="connsiteX3" fmla="*/ 0 w 2329109"/>
              <a:gd name="connsiteY3" fmla="*/ 1511301 h 1511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29109" h="1511301">
                <a:moveTo>
                  <a:pt x="697617" y="0"/>
                </a:moveTo>
                <a:lnTo>
                  <a:pt x="2329109" y="0"/>
                </a:lnTo>
                <a:lnTo>
                  <a:pt x="2329109" y="1511301"/>
                </a:lnTo>
                <a:lnTo>
                  <a:pt x="0" y="1511301"/>
                </a:lnTo>
                <a:close/>
              </a:path>
            </a:pathLst>
          </a:cu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61B91595-DF01-4E8B-80BF-B812BA9BFDB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46694"/>
            <a:ext cx="7835438" cy="1511306"/>
          </a:xfrm>
          <a:custGeom>
            <a:avLst/>
            <a:gdLst>
              <a:gd name="connsiteX0" fmla="*/ 0 w 10447252"/>
              <a:gd name="connsiteY0" fmla="*/ 0 h 1511306"/>
              <a:gd name="connsiteX1" fmla="*/ 3100647 w 10447252"/>
              <a:gd name="connsiteY1" fmla="*/ 0 h 1511306"/>
              <a:gd name="connsiteX2" fmla="*/ 3292695 w 10447252"/>
              <a:gd name="connsiteY2" fmla="*/ 0 h 1511306"/>
              <a:gd name="connsiteX3" fmla="*/ 3340133 w 10447252"/>
              <a:gd name="connsiteY3" fmla="*/ 0 h 1511306"/>
              <a:gd name="connsiteX4" fmla="*/ 4310215 w 10447252"/>
              <a:gd name="connsiteY4" fmla="*/ 0 h 1511306"/>
              <a:gd name="connsiteX5" fmla="*/ 5506390 w 10447252"/>
              <a:gd name="connsiteY5" fmla="*/ 0 h 1511306"/>
              <a:gd name="connsiteX6" fmla="*/ 5506390 w 10447252"/>
              <a:gd name="connsiteY6" fmla="*/ 2544 h 1511306"/>
              <a:gd name="connsiteX7" fmla="*/ 5901778 w 10447252"/>
              <a:gd name="connsiteY7" fmla="*/ 2544 h 1511306"/>
              <a:gd name="connsiteX8" fmla="*/ 5901778 w 10447252"/>
              <a:gd name="connsiteY8" fmla="*/ 0 h 1511306"/>
              <a:gd name="connsiteX9" fmla="*/ 10447252 w 10447252"/>
              <a:gd name="connsiteY9" fmla="*/ 0 h 1511306"/>
              <a:gd name="connsiteX10" fmla="*/ 9749635 w 10447252"/>
              <a:gd name="connsiteY10" fmla="*/ 1511301 h 1511306"/>
              <a:gd name="connsiteX11" fmla="*/ 5901779 w 10447252"/>
              <a:gd name="connsiteY11" fmla="*/ 1511301 h 1511306"/>
              <a:gd name="connsiteX12" fmla="*/ 5901779 w 10447252"/>
              <a:gd name="connsiteY12" fmla="*/ 1511304 h 1511306"/>
              <a:gd name="connsiteX13" fmla="*/ 5506390 w 10447252"/>
              <a:gd name="connsiteY13" fmla="*/ 1511304 h 1511306"/>
              <a:gd name="connsiteX14" fmla="*/ 5506390 w 10447252"/>
              <a:gd name="connsiteY14" fmla="*/ 1511306 h 1511306"/>
              <a:gd name="connsiteX15" fmla="*/ 4434058 w 10447252"/>
              <a:gd name="connsiteY15" fmla="*/ 1511306 h 1511306"/>
              <a:gd name="connsiteX16" fmla="*/ 4319855 w 10447252"/>
              <a:gd name="connsiteY16" fmla="*/ 1511306 h 1511306"/>
              <a:gd name="connsiteX17" fmla="*/ 4310215 w 10447252"/>
              <a:gd name="connsiteY17" fmla="*/ 1511306 h 1511306"/>
              <a:gd name="connsiteX18" fmla="*/ 3340133 w 10447252"/>
              <a:gd name="connsiteY18" fmla="*/ 1511306 h 1511306"/>
              <a:gd name="connsiteX19" fmla="*/ 3292695 w 10447252"/>
              <a:gd name="connsiteY19" fmla="*/ 1511306 h 1511306"/>
              <a:gd name="connsiteX20" fmla="*/ 3100647 w 10447252"/>
              <a:gd name="connsiteY20" fmla="*/ 1511306 h 1511306"/>
              <a:gd name="connsiteX21" fmla="*/ 0 w 10447252"/>
              <a:gd name="connsiteY21" fmla="*/ 1511306 h 1511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0447252" h="1511306">
                <a:moveTo>
                  <a:pt x="0" y="0"/>
                </a:moveTo>
                <a:lnTo>
                  <a:pt x="3100647" y="0"/>
                </a:lnTo>
                <a:lnTo>
                  <a:pt x="3292695" y="0"/>
                </a:lnTo>
                <a:lnTo>
                  <a:pt x="3340133" y="0"/>
                </a:lnTo>
                <a:lnTo>
                  <a:pt x="4310215" y="0"/>
                </a:lnTo>
                <a:lnTo>
                  <a:pt x="5506390" y="0"/>
                </a:lnTo>
                <a:lnTo>
                  <a:pt x="5506390" y="2544"/>
                </a:lnTo>
                <a:lnTo>
                  <a:pt x="5901778" y="2544"/>
                </a:lnTo>
                <a:lnTo>
                  <a:pt x="5901778" y="0"/>
                </a:lnTo>
                <a:lnTo>
                  <a:pt x="10447252" y="0"/>
                </a:lnTo>
                <a:lnTo>
                  <a:pt x="9749635" y="1511301"/>
                </a:lnTo>
                <a:lnTo>
                  <a:pt x="5901779" y="1511301"/>
                </a:lnTo>
                <a:lnTo>
                  <a:pt x="5901779" y="1511304"/>
                </a:lnTo>
                <a:lnTo>
                  <a:pt x="5506390" y="1511304"/>
                </a:lnTo>
                <a:lnTo>
                  <a:pt x="5506390" y="1511306"/>
                </a:lnTo>
                <a:lnTo>
                  <a:pt x="4434058" y="1511306"/>
                </a:lnTo>
                <a:lnTo>
                  <a:pt x="4319855" y="1511306"/>
                </a:lnTo>
                <a:lnTo>
                  <a:pt x="4310215" y="1511306"/>
                </a:lnTo>
                <a:lnTo>
                  <a:pt x="3340133" y="1511306"/>
                </a:lnTo>
                <a:lnTo>
                  <a:pt x="3292695" y="1511306"/>
                </a:lnTo>
                <a:lnTo>
                  <a:pt x="3100647" y="1511306"/>
                </a:lnTo>
                <a:lnTo>
                  <a:pt x="0" y="1511306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51DD354-E45D-4A7F-A95A-4AC850D085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715" y="5612654"/>
            <a:ext cx="6821738" cy="830231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l">
              <a:lnSpc>
                <a:spcPct val="90000"/>
              </a:lnSpc>
            </a:pPr>
            <a:r>
              <a:rPr lang="fr-FR" sz="35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Communication entre la carte Arduino UNO et le module Bluetooth</a:t>
            </a:r>
          </a:p>
        </p:txBody>
      </p:sp>
      <p:pic>
        <p:nvPicPr>
          <p:cNvPr id="7" name="Image9">
            <a:extLst>
              <a:ext uri="{FF2B5EF4-FFF2-40B4-BE49-F238E27FC236}">
                <a16:creationId xmlns:a16="http://schemas.microsoft.com/office/drawing/2014/main" id="{B8E77990-C807-4DF7-BB10-0088080A4024}"/>
              </a:ext>
            </a:extLst>
          </p:cNvPr>
          <p:cNvPicPr/>
          <p:nvPr/>
        </p:nvPicPr>
        <p:blipFill>
          <a:blip r:embed="rId3">
            <a:lum/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79512" y="1583634"/>
            <a:ext cx="3715850" cy="1962540"/>
          </a:xfrm>
          <a:prstGeom prst="rect">
            <a:avLst/>
          </a:prstGeom>
        </p:spPr>
      </p:pic>
      <p:grpSp>
        <p:nvGrpSpPr>
          <p:cNvPr id="4" name="Groupe 3">
            <a:extLst>
              <a:ext uri="{FF2B5EF4-FFF2-40B4-BE49-F238E27FC236}">
                <a16:creationId xmlns:a16="http://schemas.microsoft.com/office/drawing/2014/main" id="{F8BD5704-B486-487D-B30F-3E8F41E37BD2}"/>
              </a:ext>
            </a:extLst>
          </p:cNvPr>
          <p:cNvGrpSpPr/>
          <p:nvPr/>
        </p:nvGrpSpPr>
        <p:grpSpPr>
          <a:xfrm>
            <a:off x="4139952" y="1916832"/>
            <a:ext cx="4663440" cy="1296144"/>
            <a:chOff x="4067944" y="2132856"/>
            <a:chExt cx="4663440" cy="1296144"/>
          </a:xfrm>
        </p:grpSpPr>
        <p:pic>
          <p:nvPicPr>
            <p:cNvPr id="8" name="Image10">
              <a:extLst>
                <a:ext uri="{FF2B5EF4-FFF2-40B4-BE49-F238E27FC236}">
                  <a16:creationId xmlns:a16="http://schemas.microsoft.com/office/drawing/2014/main" id="{0C4BE2D8-B2F7-46E9-9A69-4BDD362A03DF}"/>
                </a:ext>
              </a:extLst>
            </p:cNvPr>
            <p:cNvPicPr/>
            <p:nvPr/>
          </p:nvPicPr>
          <p:blipFill>
            <a:blip r:embed="rId4">
              <a:lum/>
              <a:alphaModFix/>
            </a:blip>
            <a:srcRect/>
            <a:stretch>
              <a:fillRect/>
            </a:stretch>
          </p:blipFill>
          <p:spPr>
            <a:xfrm>
              <a:off x="4067944" y="2132856"/>
              <a:ext cx="4663440" cy="756285"/>
            </a:xfrm>
            <a:prstGeom prst="rect">
              <a:avLst/>
            </a:prstGeom>
            <a:ln>
              <a:noFill/>
              <a:prstDash/>
            </a:ln>
          </p:spPr>
        </p:pic>
        <p:sp>
          <p:nvSpPr>
            <p:cNvPr id="3" name="ZoneTexte 2">
              <a:extLst>
                <a:ext uri="{FF2B5EF4-FFF2-40B4-BE49-F238E27FC236}">
                  <a16:creationId xmlns:a16="http://schemas.microsoft.com/office/drawing/2014/main" id="{5D916F80-092C-451B-8D1B-C53962C4B87C}"/>
                </a:ext>
              </a:extLst>
            </p:cNvPr>
            <p:cNvSpPr txBox="1"/>
            <p:nvPr/>
          </p:nvSpPr>
          <p:spPr>
            <a:xfrm>
              <a:off x="4727788" y="3059668"/>
              <a:ext cx="31064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Constitution d’une trame UART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1060011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AC533DD-1CF6-4A33-852D-3877441533A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97168" y="5346700"/>
            <a:ext cx="1746832" cy="1511301"/>
          </a:xfrm>
          <a:custGeom>
            <a:avLst/>
            <a:gdLst>
              <a:gd name="connsiteX0" fmla="*/ 697617 w 2329109"/>
              <a:gd name="connsiteY0" fmla="*/ 0 h 1511301"/>
              <a:gd name="connsiteX1" fmla="*/ 2329109 w 2329109"/>
              <a:gd name="connsiteY1" fmla="*/ 0 h 1511301"/>
              <a:gd name="connsiteX2" fmla="*/ 2329109 w 2329109"/>
              <a:gd name="connsiteY2" fmla="*/ 1511301 h 1511301"/>
              <a:gd name="connsiteX3" fmla="*/ 0 w 2329109"/>
              <a:gd name="connsiteY3" fmla="*/ 1511301 h 1511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29109" h="1511301">
                <a:moveTo>
                  <a:pt x="697617" y="0"/>
                </a:moveTo>
                <a:lnTo>
                  <a:pt x="2329109" y="0"/>
                </a:lnTo>
                <a:lnTo>
                  <a:pt x="2329109" y="1511301"/>
                </a:lnTo>
                <a:lnTo>
                  <a:pt x="0" y="1511301"/>
                </a:lnTo>
                <a:close/>
              </a:path>
            </a:pathLst>
          </a:cu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61B91595-DF01-4E8B-80BF-B812BA9BFDB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46694"/>
            <a:ext cx="7835438" cy="1511306"/>
          </a:xfrm>
          <a:custGeom>
            <a:avLst/>
            <a:gdLst>
              <a:gd name="connsiteX0" fmla="*/ 0 w 10447252"/>
              <a:gd name="connsiteY0" fmla="*/ 0 h 1511306"/>
              <a:gd name="connsiteX1" fmla="*/ 3100647 w 10447252"/>
              <a:gd name="connsiteY1" fmla="*/ 0 h 1511306"/>
              <a:gd name="connsiteX2" fmla="*/ 3292695 w 10447252"/>
              <a:gd name="connsiteY2" fmla="*/ 0 h 1511306"/>
              <a:gd name="connsiteX3" fmla="*/ 3340133 w 10447252"/>
              <a:gd name="connsiteY3" fmla="*/ 0 h 1511306"/>
              <a:gd name="connsiteX4" fmla="*/ 4310215 w 10447252"/>
              <a:gd name="connsiteY4" fmla="*/ 0 h 1511306"/>
              <a:gd name="connsiteX5" fmla="*/ 5506390 w 10447252"/>
              <a:gd name="connsiteY5" fmla="*/ 0 h 1511306"/>
              <a:gd name="connsiteX6" fmla="*/ 5506390 w 10447252"/>
              <a:gd name="connsiteY6" fmla="*/ 2544 h 1511306"/>
              <a:gd name="connsiteX7" fmla="*/ 5901778 w 10447252"/>
              <a:gd name="connsiteY7" fmla="*/ 2544 h 1511306"/>
              <a:gd name="connsiteX8" fmla="*/ 5901778 w 10447252"/>
              <a:gd name="connsiteY8" fmla="*/ 0 h 1511306"/>
              <a:gd name="connsiteX9" fmla="*/ 10447252 w 10447252"/>
              <a:gd name="connsiteY9" fmla="*/ 0 h 1511306"/>
              <a:gd name="connsiteX10" fmla="*/ 9749635 w 10447252"/>
              <a:gd name="connsiteY10" fmla="*/ 1511301 h 1511306"/>
              <a:gd name="connsiteX11" fmla="*/ 5901779 w 10447252"/>
              <a:gd name="connsiteY11" fmla="*/ 1511301 h 1511306"/>
              <a:gd name="connsiteX12" fmla="*/ 5901779 w 10447252"/>
              <a:gd name="connsiteY12" fmla="*/ 1511304 h 1511306"/>
              <a:gd name="connsiteX13" fmla="*/ 5506390 w 10447252"/>
              <a:gd name="connsiteY13" fmla="*/ 1511304 h 1511306"/>
              <a:gd name="connsiteX14" fmla="*/ 5506390 w 10447252"/>
              <a:gd name="connsiteY14" fmla="*/ 1511306 h 1511306"/>
              <a:gd name="connsiteX15" fmla="*/ 4434058 w 10447252"/>
              <a:gd name="connsiteY15" fmla="*/ 1511306 h 1511306"/>
              <a:gd name="connsiteX16" fmla="*/ 4319855 w 10447252"/>
              <a:gd name="connsiteY16" fmla="*/ 1511306 h 1511306"/>
              <a:gd name="connsiteX17" fmla="*/ 4310215 w 10447252"/>
              <a:gd name="connsiteY17" fmla="*/ 1511306 h 1511306"/>
              <a:gd name="connsiteX18" fmla="*/ 3340133 w 10447252"/>
              <a:gd name="connsiteY18" fmla="*/ 1511306 h 1511306"/>
              <a:gd name="connsiteX19" fmla="*/ 3292695 w 10447252"/>
              <a:gd name="connsiteY19" fmla="*/ 1511306 h 1511306"/>
              <a:gd name="connsiteX20" fmla="*/ 3100647 w 10447252"/>
              <a:gd name="connsiteY20" fmla="*/ 1511306 h 1511306"/>
              <a:gd name="connsiteX21" fmla="*/ 0 w 10447252"/>
              <a:gd name="connsiteY21" fmla="*/ 1511306 h 1511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0447252" h="1511306">
                <a:moveTo>
                  <a:pt x="0" y="0"/>
                </a:moveTo>
                <a:lnTo>
                  <a:pt x="3100647" y="0"/>
                </a:lnTo>
                <a:lnTo>
                  <a:pt x="3292695" y="0"/>
                </a:lnTo>
                <a:lnTo>
                  <a:pt x="3340133" y="0"/>
                </a:lnTo>
                <a:lnTo>
                  <a:pt x="4310215" y="0"/>
                </a:lnTo>
                <a:lnTo>
                  <a:pt x="5506390" y="0"/>
                </a:lnTo>
                <a:lnTo>
                  <a:pt x="5506390" y="2544"/>
                </a:lnTo>
                <a:lnTo>
                  <a:pt x="5901778" y="2544"/>
                </a:lnTo>
                <a:lnTo>
                  <a:pt x="5901778" y="0"/>
                </a:lnTo>
                <a:lnTo>
                  <a:pt x="10447252" y="0"/>
                </a:lnTo>
                <a:lnTo>
                  <a:pt x="9749635" y="1511301"/>
                </a:lnTo>
                <a:lnTo>
                  <a:pt x="5901779" y="1511301"/>
                </a:lnTo>
                <a:lnTo>
                  <a:pt x="5901779" y="1511304"/>
                </a:lnTo>
                <a:lnTo>
                  <a:pt x="5506390" y="1511304"/>
                </a:lnTo>
                <a:lnTo>
                  <a:pt x="5506390" y="1511306"/>
                </a:lnTo>
                <a:lnTo>
                  <a:pt x="4434058" y="1511306"/>
                </a:lnTo>
                <a:lnTo>
                  <a:pt x="4319855" y="1511306"/>
                </a:lnTo>
                <a:lnTo>
                  <a:pt x="4310215" y="1511306"/>
                </a:lnTo>
                <a:lnTo>
                  <a:pt x="3340133" y="1511306"/>
                </a:lnTo>
                <a:lnTo>
                  <a:pt x="3292695" y="1511306"/>
                </a:lnTo>
                <a:lnTo>
                  <a:pt x="3100647" y="1511306"/>
                </a:lnTo>
                <a:lnTo>
                  <a:pt x="0" y="1511306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51DD354-E45D-4A7F-A95A-4AC850D085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715" y="5612654"/>
            <a:ext cx="6821738" cy="830231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l">
              <a:lnSpc>
                <a:spcPct val="90000"/>
              </a:lnSpc>
            </a:pPr>
            <a:r>
              <a:rPr lang="fr-FR" sz="35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Mise en forme des données puis envoi vers l’ordinateur</a:t>
            </a:r>
          </a:p>
        </p:txBody>
      </p:sp>
      <p:pic>
        <p:nvPicPr>
          <p:cNvPr id="10" name="Image11">
            <a:extLst>
              <a:ext uri="{FF2B5EF4-FFF2-40B4-BE49-F238E27FC236}">
                <a16:creationId xmlns:a16="http://schemas.microsoft.com/office/drawing/2014/main" id="{8AF60E5B-A6E8-4441-ADCA-630C78673C52}"/>
              </a:ext>
            </a:extLst>
          </p:cNvPr>
          <p:cNvPicPr/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16284" y="1760418"/>
            <a:ext cx="7835438" cy="1511305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A08A769F-B796-4F5D-BDCF-AE5F620E5258}"/>
              </a:ext>
            </a:extLst>
          </p:cNvPr>
          <p:cNvSpPr txBox="1"/>
          <p:nvPr/>
        </p:nvSpPr>
        <p:spPr>
          <a:xfrm>
            <a:off x="3128218" y="3429000"/>
            <a:ext cx="28875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JSON de la mesure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de type « température »</a:t>
            </a:r>
          </a:p>
        </p:txBody>
      </p:sp>
    </p:spTree>
    <p:extLst>
      <p:ext uri="{BB962C8B-B14F-4D97-AF65-F5344CB8AC3E}">
        <p14:creationId xmlns:p14="http://schemas.microsoft.com/office/powerpoint/2010/main" val="40640924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AC533DD-1CF6-4A33-852D-3877441533A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97168" y="5346700"/>
            <a:ext cx="1746832" cy="1511301"/>
          </a:xfrm>
          <a:custGeom>
            <a:avLst/>
            <a:gdLst>
              <a:gd name="connsiteX0" fmla="*/ 697617 w 2329109"/>
              <a:gd name="connsiteY0" fmla="*/ 0 h 1511301"/>
              <a:gd name="connsiteX1" fmla="*/ 2329109 w 2329109"/>
              <a:gd name="connsiteY1" fmla="*/ 0 h 1511301"/>
              <a:gd name="connsiteX2" fmla="*/ 2329109 w 2329109"/>
              <a:gd name="connsiteY2" fmla="*/ 1511301 h 1511301"/>
              <a:gd name="connsiteX3" fmla="*/ 0 w 2329109"/>
              <a:gd name="connsiteY3" fmla="*/ 1511301 h 1511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29109" h="1511301">
                <a:moveTo>
                  <a:pt x="697617" y="0"/>
                </a:moveTo>
                <a:lnTo>
                  <a:pt x="2329109" y="0"/>
                </a:lnTo>
                <a:lnTo>
                  <a:pt x="2329109" y="1511301"/>
                </a:lnTo>
                <a:lnTo>
                  <a:pt x="0" y="1511301"/>
                </a:lnTo>
                <a:close/>
              </a:path>
            </a:pathLst>
          </a:cu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61B91595-DF01-4E8B-80BF-B812BA9BFDB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46694"/>
            <a:ext cx="7835438" cy="1511306"/>
          </a:xfrm>
          <a:custGeom>
            <a:avLst/>
            <a:gdLst>
              <a:gd name="connsiteX0" fmla="*/ 0 w 10447252"/>
              <a:gd name="connsiteY0" fmla="*/ 0 h 1511306"/>
              <a:gd name="connsiteX1" fmla="*/ 3100647 w 10447252"/>
              <a:gd name="connsiteY1" fmla="*/ 0 h 1511306"/>
              <a:gd name="connsiteX2" fmla="*/ 3292695 w 10447252"/>
              <a:gd name="connsiteY2" fmla="*/ 0 h 1511306"/>
              <a:gd name="connsiteX3" fmla="*/ 3340133 w 10447252"/>
              <a:gd name="connsiteY3" fmla="*/ 0 h 1511306"/>
              <a:gd name="connsiteX4" fmla="*/ 4310215 w 10447252"/>
              <a:gd name="connsiteY4" fmla="*/ 0 h 1511306"/>
              <a:gd name="connsiteX5" fmla="*/ 5506390 w 10447252"/>
              <a:gd name="connsiteY5" fmla="*/ 0 h 1511306"/>
              <a:gd name="connsiteX6" fmla="*/ 5506390 w 10447252"/>
              <a:gd name="connsiteY6" fmla="*/ 2544 h 1511306"/>
              <a:gd name="connsiteX7" fmla="*/ 5901778 w 10447252"/>
              <a:gd name="connsiteY7" fmla="*/ 2544 h 1511306"/>
              <a:gd name="connsiteX8" fmla="*/ 5901778 w 10447252"/>
              <a:gd name="connsiteY8" fmla="*/ 0 h 1511306"/>
              <a:gd name="connsiteX9" fmla="*/ 10447252 w 10447252"/>
              <a:gd name="connsiteY9" fmla="*/ 0 h 1511306"/>
              <a:gd name="connsiteX10" fmla="*/ 9749635 w 10447252"/>
              <a:gd name="connsiteY10" fmla="*/ 1511301 h 1511306"/>
              <a:gd name="connsiteX11" fmla="*/ 5901779 w 10447252"/>
              <a:gd name="connsiteY11" fmla="*/ 1511301 h 1511306"/>
              <a:gd name="connsiteX12" fmla="*/ 5901779 w 10447252"/>
              <a:gd name="connsiteY12" fmla="*/ 1511304 h 1511306"/>
              <a:gd name="connsiteX13" fmla="*/ 5506390 w 10447252"/>
              <a:gd name="connsiteY13" fmla="*/ 1511304 h 1511306"/>
              <a:gd name="connsiteX14" fmla="*/ 5506390 w 10447252"/>
              <a:gd name="connsiteY14" fmla="*/ 1511306 h 1511306"/>
              <a:gd name="connsiteX15" fmla="*/ 4434058 w 10447252"/>
              <a:gd name="connsiteY15" fmla="*/ 1511306 h 1511306"/>
              <a:gd name="connsiteX16" fmla="*/ 4319855 w 10447252"/>
              <a:gd name="connsiteY16" fmla="*/ 1511306 h 1511306"/>
              <a:gd name="connsiteX17" fmla="*/ 4310215 w 10447252"/>
              <a:gd name="connsiteY17" fmla="*/ 1511306 h 1511306"/>
              <a:gd name="connsiteX18" fmla="*/ 3340133 w 10447252"/>
              <a:gd name="connsiteY18" fmla="*/ 1511306 h 1511306"/>
              <a:gd name="connsiteX19" fmla="*/ 3292695 w 10447252"/>
              <a:gd name="connsiteY19" fmla="*/ 1511306 h 1511306"/>
              <a:gd name="connsiteX20" fmla="*/ 3100647 w 10447252"/>
              <a:gd name="connsiteY20" fmla="*/ 1511306 h 1511306"/>
              <a:gd name="connsiteX21" fmla="*/ 0 w 10447252"/>
              <a:gd name="connsiteY21" fmla="*/ 1511306 h 1511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0447252" h="1511306">
                <a:moveTo>
                  <a:pt x="0" y="0"/>
                </a:moveTo>
                <a:lnTo>
                  <a:pt x="3100647" y="0"/>
                </a:lnTo>
                <a:lnTo>
                  <a:pt x="3292695" y="0"/>
                </a:lnTo>
                <a:lnTo>
                  <a:pt x="3340133" y="0"/>
                </a:lnTo>
                <a:lnTo>
                  <a:pt x="4310215" y="0"/>
                </a:lnTo>
                <a:lnTo>
                  <a:pt x="5506390" y="0"/>
                </a:lnTo>
                <a:lnTo>
                  <a:pt x="5506390" y="2544"/>
                </a:lnTo>
                <a:lnTo>
                  <a:pt x="5901778" y="2544"/>
                </a:lnTo>
                <a:lnTo>
                  <a:pt x="5901778" y="0"/>
                </a:lnTo>
                <a:lnTo>
                  <a:pt x="10447252" y="0"/>
                </a:lnTo>
                <a:lnTo>
                  <a:pt x="9749635" y="1511301"/>
                </a:lnTo>
                <a:lnTo>
                  <a:pt x="5901779" y="1511301"/>
                </a:lnTo>
                <a:lnTo>
                  <a:pt x="5901779" y="1511304"/>
                </a:lnTo>
                <a:lnTo>
                  <a:pt x="5506390" y="1511304"/>
                </a:lnTo>
                <a:lnTo>
                  <a:pt x="5506390" y="1511306"/>
                </a:lnTo>
                <a:lnTo>
                  <a:pt x="4434058" y="1511306"/>
                </a:lnTo>
                <a:lnTo>
                  <a:pt x="4319855" y="1511306"/>
                </a:lnTo>
                <a:lnTo>
                  <a:pt x="4310215" y="1511306"/>
                </a:lnTo>
                <a:lnTo>
                  <a:pt x="3340133" y="1511306"/>
                </a:lnTo>
                <a:lnTo>
                  <a:pt x="3292695" y="1511306"/>
                </a:lnTo>
                <a:lnTo>
                  <a:pt x="3100647" y="1511306"/>
                </a:lnTo>
                <a:lnTo>
                  <a:pt x="0" y="1511306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51DD354-E45D-4A7F-A95A-4AC850D085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627" y="5423496"/>
            <a:ext cx="6821738" cy="1357701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l">
              <a:lnSpc>
                <a:spcPct val="90000"/>
              </a:lnSpc>
            </a:pPr>
            <a:r>
              <a:rPr lang="fr-FR" sz="35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Capture de la communication entre la carte Arduino UNO et le module Bluetooth</a:t>
            </a:r>
          </a:p>
        </p:txBody>
      </p:sp>
      <p:pic>
        <p:nvPicPr>
          <p:cNvPr id="6" name="Image15">
            <a:extLst>
              <a:ext uri="{FF2B5EF4-FFF2-40B4-BE49-F238E27FC236}">
                <a16:creationId xmlns:a16="http://schemas.microsoft.com/office/drawing/2014/main" id="{DD2BAD5B-E1E0-45DD-9D9C-E1E8C58DC7FD}"/>
              </a:ext>
            </a:extLst>
          </p:cNvPr>
          <p:cNvPicPr/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89393" y="795343"/>
            <a:ext cx="3542790" cy="3568855"/>
          </a:xfrm>
          <a:prstGeom prst="rect">
            <a:avLst/>
          </a:prstGeom>
          <a:ln>
            <a:noFill/>
            <a:prstDash/>
          </a:ln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02990CAA-16DF-4A92-9763-8BD3011807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9417" y="744562"/>
            <a:ext cx="5365190" cy="3670419"/>
          </a:xfrm>
          <a:prstGeom prst="rect">
            <a:avLst/>
          </a:prstGeom>
        </p:spPr>
      </p:pic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840E2D8A-DA56-406B-A732-3D20C77FE33A}"/>
              </a:ext>
            </a:extLst>
          </p:cNvPr>
          <p:cNvCxnSpPr>
            <a:cxnSpLocks/>
          </p:cNvCxnSpPr>
          <p:nvPr/>
        </p:nvCxnSpPr>
        <p:spPr>
          <a:xfrm flipH="1">
            <a:off x="5135417" y="2401455"/>
            <a:ext cx="1586396" cy="0"/>
          </a:xfrm>
          <a:prstGeom prst="straightConnector1">
            <a:avLst/>
          </a:prstGeom>
          <a:ln w="698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61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AC533DD-1CF6-4A33-852D-3877441533A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97168" y="5346700"/>
            <a:ext cx="1746832" cy="1511301"/>
          </a:xfrm>
          <a:custGeom>
            <a:avLst/>
            <a:gdLst>
              <a:gd name="connsiteX0" fmla="*/ 697617 w 2329109"/>
              <a:gd name="connsiteY0" fmla="*/ 0 h 1511301"/>
              <a:gd name="connsiteX1" fmla="*/ 2329109 w 2329109"/>
              <a:gd name="connsiteY1" fmla="*/ 0 h 1511301"/>
              <a:gd name="connsiteX2" fmla="*/ 2329109 w 2329109"/>
              <a:gd name="connsiteY2" fmla="*/ 1511301 h 1511301"/>
              <a:gd name="connsiteX3" fmla="*/ 0 w 2329109"/>
              <a:gd name="connsiteY3" fmla="*/ 1511301 h 1511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29109" h="1511301">
                <a:moveTo>
                  <a:pt x="697617" y="0"/>
                </a:moveTo>
                <a:lnTo>
                  <a:pt x="2329109" y="0"/>
                </a:lnTo>
                <a:lnTo>
                  <a:pt x="2329109" y="1511301"/>
                </a:lnTo>
                <a:lnTo>
                  <a:pt x="0" y="1511301"/>
                </a:lnTo>
                <a:close/>
              </a:path>
            </a:pathLst>
          </a:cu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61B91595-DF01-4E8B-80BF-B812BA9BFDB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46694"/>
            <a:ext cx="7835438" cy="1511306"/>
          </a:xfrm>
          <a:custGeom>
            <a:avLst/>
            <a:gdLst>
              <a:gd name="connsiteX0" fmla="*/ 0 w 10447252"/>
              <a:gd name="connsiteY0" fmla="*/ 0 h 1511306"/>
              <a:gd name="connsiteX1" fmla="*/ 3100647 w 10447252"/>
              <a:gd name="connsiteY1" fmla="*/ 0 h 1511306"/>
              <a:gd name="connsiteX2" fmla="*/ 3292695 w 10447252"/>
              <a:gd name="connsiteY2" fmla="*/ 0 h 1511306"/>
              <a:gd name="connsiteX3" fmla="*/ 3340133 w 10447252"/>
              <a:gd name="connsiteY3" fmla="*/ 0 h 1511306"/>
              <a:gd name="connsiteX4" fmla="*/ 4310215 w 10447252"/>
              <a:gd name="connsiteY4" fmla="*/ 0 h 1511306"/>
              <a:gd name="connsiteX5" fmla="*/ 5506390 w 10447252"/>
              <a:gd name="connsiteY5" fmla="*/ 0 h 1511306"/>
              <a:gd name="connsiteX6" fmla="*/ 5506390 w 10447252"/>
              <a:gd name="connsiteY6" fmla="*/ 2544 h 1511306"/>
              <a:gd name="connsiteX7" fmla="*/ 5901778 w 10447252"/>
              <a:gd name="connsiteY7" fmla="*/ 2544 h 1511306"/>
              <a:gd name="connsiteX8" fmla="*/ 5901778 w 10447252"/>
              <a:gd name="connsiteY8" fmla="*/ 0 h 1511306"/>
              <a:gd name="connsiteX9" fmla="*/ 10447252 w 10447252"/>
              <a:gd name="connsiteY9" fmla="*/ 0 h 1511306"/>
              <a:gd name="connsiteX10" fmla="*/ 9749635 w 10447252"/>
              <a:gd name="connsiteY10" fmla="*/ 1511301 h 1511306"/>
              <a:gd name="connsiteX11" fmla="*/ 5901779 w 10447252"/>
              <a:gd name="connsiteY11" fmla="*/ 1511301 h 1511306"/>
              <a:gd name="connsiteX12" fmla="*/ 5901779 w 10447252"/>
              <a:gd name="connsiteY12" fmla="*/ 1511304 h 1511306"/>
              <a:gd name="connsiteX13" fmla="*/ 5506390 w 10447252"/>
              <a:gd name="connsiteY13" fmla="*/ 1511304 h 1511306"/>
              <a:gd name="connsiteX14" fmla="*/ 5506390 w 10447252"/>
              <a:gd name="connsiteY14" fmla="*/ 1511306 h 1511306"/>
              <a:gd name="connsiteX15" fmla="*/ 4434058 w 10447252"/>
              <a:gd name="connsiteY15" fmla="*/ 1511306 h 1511306"/>
              <a:gd name="connsiteX16" fmla="*/ 4319855 w 10447252"/>
              <a:gd name="connsiteY16" fmla="*/ 1511306 h 1511306"/>
              <a:gd name="connsiteX17" fmla="*/ 4310215 w 10447252"/>
              <a:gd name="connsiteY17" fmla="*/ 1511306 h 1511306"/>
              <a:gd name="connsiteX18" fmla="*/ 3340133 w 10447252"/>
              <a:gd name="connsiteY18" fmla="*/ 1511306 h 1511306"/>
              <a:gd name="connsiteX19" fmla="*/ 3292695 w 10447252"/>
              <a:gd name="connsiteY19" fmla="*/ 1511306 h 1511306"/>
              <a:gd name="connsiteX20" fmla="*/ 3100647 w 10447252"/>
              <a:gd name="connsiteY20" fmla="*/ 1511306 h 1511306"/>
              <a:gd name="connsiteX21" fmla="*/ 0 w 10447252"/>
              <a:gd name="connsiteY21" fmla="*/ 1511306 h 1511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0447252" h="1511306">
                <a:moveTo>
                  <a:pt x="0" y="0"/>
                </a:moveTo>
                <a:lnTo>
                  <a:pt x="3100647" y="0"/>
                </a:lnTo>
                <a:lnTo>
                  <a:pt x="3292695" y="0"/>
                </a:lnTo>
                <a:lnTo>
                  <a:pt x="3340133" y="0"/>
                </a:lnTo>
                <a:lnTo>
                  <a:pt x="4310215" y="0"/>
                </a:lnTo>
                <a:lnTo>
                  <a:pt x="5506390" y="0"/>
                </a:lnTo>
                <a:lnTo>
                  <a:pt x="5506390" y="2544"/>
                </a:lnTo>
                <a:lnTo>
                  <a:pt x="5901778" y="2544"/>
                </a:lnTo>
                <a:lnTo>
                  <a:pt x="5901778" y="0"/>
                </a:lnTo>
                <a:lnTo>
                  <a:pt x="10447252" y="0"/>
                </a:lnTo>
                <a:lnTo>
                  <a:pt x="9749635" y="1511301"/>
                </a:lnTo>
                <a:lnTo>
                  <a:pt x="5901779" y="1511301"/>
                </a:lnTo>
                <a:lnTo>
                  <a:pt x="5901779" y="1511304"/>
                </a:lnTo>
                <a:lnTo>
                  <a:pt x="5506390" y="1511304"/>
                </a:lnTo>
                <a:lnTo>
                  <a:pt x="5506390" y="1511306"/>
                </a:lnTo>
                <a:lnTo>
                  <a:pt x="4434058" y="1511306"/>
                </a:lnTo>
                <a:lnTo>
                  <a:pt x="4319855" y="1511306"/>
                </a:lnTo>
                <a:lnTo>
                  <a:pt x="4310215" y="1511306"/>
                </a:lnTo>
                <a:lnTo>
                  <a:pt x="3340133" y="1511306"/>
                </a:lnTo>
                <a:lnTo>
                  <a:pt x="3292695" y="1511306"/>
                </a:lnTo>
                <a:lnTo>
                  <a:pt x="3100647" y="1511306"/>
                </a:lnTo>
                <a:lnTo>
                  <a:pt x="0" y="1511306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51DD354-E45D-4A7F-A95A-4AC850D085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627" y="5423496"/>
            <a:ext cx="6821738" cy="1357701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l">
              <a:lnSpc>
                <a:spcPct val="90000"/>
              </a:lnSpc>
            </a:pPr>
            <a:r>
              <a:rPr lang="fr-FR" sz="35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Capture de la communication entre la carte Arduino UNO et le module Bluetooth</a:t>
            </a:r>
          </a:p>
        </p:txBody>
      </p:sp>
      <p:pic>
        <p:nvPicPr>
          <p:cNvPr id="10" name="Image12">
            <a:extLst>
              <a:ext uri="{FF2B5EF4-FFF2-40B4-BE49-F238E27FC236}">
                <a16:creationId xmlns:a16="http://schemas.microsoft.com/office/drawing/2014/main" id="{A49A7E4D-F458-4BA3-934F-9F2A730D4F8D}"/>
              </a:ext>
            </a:extLst>
          </p:cNvPr>
          <p:cNvPicPr/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643467" y="293511"/>
            <a:ext cx="7835437" cy="4575649"/>
          </a:xfrm>
          <a:prstGeom prst="rect">
            <a:avLst/>
          </a:prstGeom>
          <a:ln>
            <a:noFill/>
            <a:prstDash/>
          </a:ln>
        </p:spPr>
      </p:pic>
      <p:sp>
        <p:nvSpPr>
          <p:cNvPr id="12" name="Cadre6">
            <a:extLst>
              <a:ext uri="{FF2B5EF4-FFF2-40B4-BE49-F238E27FC236}">
                <a16:creationId xmlns:a16="http://schemas.microsoft.com/office/drawing/2014/main" id="{38F4060C-BCD1-40D0-92FE-3EFBC2EA55F7}"/>
              </a:ext>
            </a:extLst>
          </p:cNvPr>
          <p:cNvSpPr txBox="1"/>
          <p:nvPr/>
        </p:nvSpPr>
        <p:spPr>
          <a:xfrm>
            <a:off x="1414579" y="4942231"/>
            <a:ext cx="6075895" cy="235962"/>
          </a:xfrm>
          <a:prstGeom prst="rect">
            <a:avLst/>
          </a:prstGeom>
          <a:ln>
            <a:noFill/>
            <a:prstDash/>
          </a:ln>
        </p:spPr>
        <p:txBody>
          <a:bodyPr wrap="none" lIns="0" tIns="0" rIns="0" bIns="0" compatLnSpc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0" i="1" u="none" strike="noStrike" kern="15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iberation Serif" panose="02020603050405020304" pitchFamily="18" charset="0"/>
                <a:ea typeface="SimSun" panose="02010600030101010101" pitchFamily="2" charset="-122"/>
                <a:cs typeface="Lucida Sans" panose="020B0602040502020204" pitchFamily="34" charset="0"/>
              </a:rPr>
              <a:t>Décodage d’une trame UART sur la broche </a:t>
            </a:r>
            <a:r>
              <a:rPr kumimoji="0" lang="fr-FR" sz="1600" b="0" i="1" u="none" strike="noStrike" kern="15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iberation Serif" panose="02020603050405020304" pitchFamily="18" charset="0"/>
                <a:ea typeface="SimSun" panose="02010600030101010101" pitchFamily="2" charset="-122"/>
                <a:cs typeface="Lucida Sans" panose="020B0602040502020204" pitchFamily="34" charset="0"/>
              </a:rPr>
              <a:t>Rx</a:t>
            </a:r>
            <a:r>
              <a:rPr kumimoji="0" lang="fr-FR" sz="1600" b="0" i="1" u="none" strike="noStrike" kern="15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iberation Serif" panose="02020603050405020304" pitchFamily="18" charset="0"/>
                <a:ea typeface="SimSun" panose="02010600030101010101" pitchFamily="2" charset="-122"/>
                <a:cs typeface="Lucida Sans" panose="020B0602040502020204" pitchFamily="34" charset="0"/>
              </a:rPr>
              <a:t>. Envoi de 01111011 - 0x7B</a:t>
            </a:r>
          </a:p>
        </p:txBody>
      </p:sp>
    </p:spTree>
    <p:extLst>
      <p:ext uri="{BB962C8B-B14F-4D97-AF65-F5344CB8AC3E}">
        <p14:creationId xmlns:p14="http://schemas.microsoft.com/office/powerpoint/2010/main" val="9164810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AC533DD-1CF6-4A33-852D-3877441533A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97168" y="5346700"/>
            <a:ext cx="1746832" cy="1511301"/>
          </a:xfrm>
          <a:custGeom>
            <a:avLst/>
            <a:gdLst>
              <a:gd name="connsiteX0" fmla="*/ 697617 w 2329109"/>
              <a:gd name="connsiteY0" fmla="*/ 0 h 1511301"/>
              <a:gd name="connsiteX1" fmla="*/ 2329109 w 2329109"/>
              <a:gd name="connsiteY1" fmla="*/ 0 h 1511301"/>
              <a:gd name="connsiteX2" fmla="*/ 2329109 w 2329109"/>
              <a:gd name="connsiteY2" fmla="*/ 1511301 h 1511301"/>
              <a:gd name="connsiteX3" fmla="*/ 0 w 2329109"/>
              <a:gd name="connsiteY3" fmla="*/ 1511301 h 1511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29109" h="1511301">
                <a:moveTo>
                  <a:pt x="697617" y="0"/>
                </a:moveTo>
                <a:lnTo>
                  <a:pt x="2329109" y="0"/>
                </a:lnTo>
                <a:lnTo>
                  <a:pt x="2329109" y="1511301"/>
                </a:lnTo>
                <a:lnTo>
                  <a:pt x="0" y="1511301"/>
                </a:lnTo>
                <a:close/>
              </a:path>
            </a:pathLst>
          </a:cu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61B91595-DF01-4E8B-80BF-B812BA9BFDB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46694"/>
            <a:ext cx="7835438" cy="1511306"/>
          </a:xfrm>
          <a:custGeom>
            <a:avLst/>
            <a:gdLst>
              <a:gd name="connsiteX0" fmla="*/ 0 w 10447252"/>
              <a:gd name="connsiteY0" fmla="*/ 0 h 1511306"/>
              <a:gd name="connsiteX1" fmla="*/ 3100647 w 10447252"/>
              <a:gd name="connsiteY1" fmla="*/ 0 h 1511306"/>
              <a:gd name="connsiteX2" fmla="*/ 3292695 w 10447252"/>
              <a:gd name="connsiteY2" fmla="*/ 0 h 1511306"/>
              <a:gd name="connsiteX3" fmla="*/ 3340133 w 10447252"/>
              <a:gd name="connsiteY3" fmla="*/ 0 h 1511306"/>
              <a:gd name="connsiteX4" fmla="*/ 4310215 w 10447252"/>
              <a:gd name="connsiteY4" fmla="*/ 0 h 1511306"/>
              <a:gd name="connsiteX5" fmla="*/ 5506390 w 10447252"/>
              <a:gd name="connsiteY5" fmla="*/ 0 h 1511306"/>
              <a:gd name="connsiteX6" fmla="*/ 5506390 w 10447252"/>
              <a:gd name="connsiteY6" fmla="*/ 2544 h 1511306"/>
              <a:gd name="connsiteX7" fmla="*/ 5901778 w 10447252"/>
              <a:gd name="connsiteY7" fmla="*/ 2544 h 1511306"/>
              <a:gd name="connsiteX8" fmla="*/ 5901778 w 10447252"/>
              <a:gd name="connsiteY8" fmla="*/ 0 h 1511306"/>
              <a:gd name="connsiteX9" fmla="*/ 10447252 w 10447252"/>
              <a:gd name="connsiteY9" fmla="*/ 0 h 1511306"/>
              <a:gd name="connsiteX10" fmla="*/ 9749635 w 10447252"/>
              <a:gd name="connsiteY10" fmla="*/ 1511301 h 1511306"/>
              <a:gd name="connsiteX11" fmla="*/ 5901779 w 10447252"/>
              <a:gd name="connsiteY11" fmla="*/ 1511301 h 1511306"/>
              <a:gd name="connsiteX12" fmla="*/ 5901779 w 10447252"/>
              <a:gd name="connsiteY12" fmla="*/ 1511304 h 1511306"/>
              <a:gd name="connsiteX13" fmla="*/ 5506390 w 10447252"/>
              <a:gd name="connsiteY13" fmla="*/ 1511304 h 1511306"/>
              <a:gd name="connsiteX14" fmla="*/ 5506390 w 10447252"/>
              <a:gd name="connsiteY14" fmla="*/ 1511306 h 1511306"/>
              <a:gd name="connsiteX15" fmla="*/ 4434058 w 10447252"/>
              <a:gd name="connsiteY15" fmla="*/ 1511306 h 1511306"/>
              <a:gd name="connsiteX16" fmla="*/ 4319855 w 10447252"/>
              <a:gd name="connsiteY16" fmla="*/ 1511306 h 1511306"/>
              <a:gd name="connsiteX17" fmla="*/ 4310215 w 10447252"/>
              <a:gd name="connsiteY17" fmla="*/ 1511306 h 1511306"/>
              <a:gd name="connsiteX18" fmla="*/ 3340133 w 10447252"/>
              <a:gd name="connsiteY18" fmla="*/ 1511306 h 1511306"/>
              <a:gd name="connsiteX19" fmla="*/ 3292695 w 10447252"/>
              <a:gd name="connsiteY19" fmla="*/ 1511306 h 1511306"/>
              <a:gd name="connsiteX20" fmla="*/ 3100647 w 10447252"/>
              <a:gd name="connsiteY20" fmla="*/ 1511306 h 1511306"/>
              <a:gd name="connsiteX21" fmla="*/ 0 w 10447252"/>
              <a:gd name="connsiteY21" fmla="*/ 1511306 h 1511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0447252" h="1511306">
                <a:moveTo>
                  <a:pt x="0" y="0"/>
                </a:moveTo>
                <a:lnTo>
                  <a:pt x="3100647" y="0"/>
                </a:lnTo>
                <a:lnTo>
                  <a:pt x="3292695" y="0"/>
                </a:lnTo>
                <a:lnTo>
                  <a:pt x="3340133" y="0"/>
                </a:lnTo>
                <a:lnTo>
                  <a:pt x="4310215" y="0"/>
                </a:lnTo>
                <a:lnTo>
                  <a:pt x="5506390" y="0"/>
                </a:lnTo>
                <a:lnTo>
                  <a:pt x="5506390" y="2544"/>
                </a:lnTo>
                <a:lnTo>
                  <a:pt x="5901778" y="2544"/>
                </a:lnTo>
                <a:lnTo>
                  <a:pt x="5901778" y="0"/>
                </a:lnTo>
                <a:lnTo>
                  <a:pt x="10447252" y="0"/>
                </a:lnTo>
                <a:lnTo>
                  <a:pt x="9749635" y="1511301"/>
                </a:lnTo>
                <a:lnTo>
                  <a:pt x="5901779" y="1511301"/>
                </a:lnTo>
                <a:lnTo>
                  <a:pt x="5901779" y="1511304"/>
                </a:lnTo>
                <a:lnTo>
                  <a:pt x="5506390" y="1511304"/>
                </a:lnTo>
                <a:lnTo>
                  <a:pt x="5506390" y="1511306"/>
                </a:lnTo>
                <a:lnTo>
                  <a:pt x="4434058" y="1511306"/>
                </a:lnTo>
                <a:lnTo>
                  <a:pt x="4319855" y="1511306"/>
                </a:lnTo>
                <a:lnTo>
                  <a:pt x="4310215" y="1511306"/>
                </a:lnTo>
                <a:lnTo>
                  <a:pt x="3340133" y="1511306"/>
                </a:lnTo>
                <a:lnTo>
                  <a:pt x="3292695" y="1511306"/>
                </a:lnTo>
                <a:lnTo>
                  <a:pt x="3100647" y="1511306"/>
                </a:lnTo>
                <a:lnTo>
                  <a:pt x="0" y="1511306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51DD354-E45D-4A7F-A95A-4AC850D085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627" y="5423496"/>
            <a:ext cx="6821738" cy="1357701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l">
              <a:lnSpc>
                <a:spcPct val="90000"/>
              </a:lnSpc>
            </a:pPr>
            <a:r>
              <a:rPr lang="fr-FR" sz="35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Capture de la communication entre la carte Arduino UNO et le module Bluetooth</a:t>
            </a:r>
          </a:p>
        </p:txBody>
      </p:sp>
      <p:pic>
        <p:nvPicPr>
          <p:cNvPr id="6" name="Image13">
            <a:extLst>
              <a:ext uri="{FF2B5EF4-FFF2-40B4-BE49-F238E27FC236}">
                <a16:creationId xmlns:a16="http://schemas.microsoft.com/office/drawing/2014/main" id="{2211CDFF-A007-4B48-9342-25A419A318BE}"/>
              </a:ext>
            </a:extLst>
          </p:cNvPr>
          <p:cNvPicPr/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828824" y="260648"/>
            <a:ext cx="7331170" cy="4608512"/>
          </a:xfrm>
          <a:prstGeom prst="rect">
            <a:avLst/>
          </a:prstGeom>
          <a:ln>
            <a:noFill/>
            <a:prstDash/>
          </a:ln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4E6957EA-818C-4619-A248-295394149D8B}"/>
              </a:ext>
            </a:extLst>
          </p:cNvPr>
          <p:cNvSpPr txBox="1"/>
          <p:nvPr/>
        </p:nvSpPr>
        <p:spPr>
          <a:xfrm>
            <a:off x="3059832" y="4945011"/>
            <a:ext cx="2376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Caractère affiché: "{"</a:t>
            </a:r>
          </a:p>
        </p:txBody>
      </p:sp>
    </p:spTree>
    <p:extLst>
      <p:ext uri="{BB962C8B-B14F-4D97-AF65-F5344CB8AC3E}">
        <p14:creationId xmlns:p14="http://schemas.microsoft.com/office/powerpoint/2010/main" val="46073373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AC533DD-1CF6-4A33-852D-3877441533A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97168" y="5346700"/>
            <a:ext cx="1746832" cy="1511301"/>
          </a:xfrm>
          <a:custGeom>
            <a:avLst/>
            <a:gdLst>
              <a:gd name="connsiteX0" fmla="*/ 697617 w 2329109"/>
              <a:gd name="connsiteY0" fmla="*/ 0 h 1511301"/>
              <a:gd name="connsiteX1" fmla="*/ 2329109 w 2329109"/>
              <a:gd name="connsiteY1" fmla="*/ 0 h 1511301"/>
              <a:gd name="connsiteX2" fmla="*/ 2329109 w 2329109"/>
              <a:gd name="connsiteY2" fmla="*/ 1511301 h 1511301"/>
              <a:gd name="connsiteX3" fmla="*/ 0 w 2329109"/>
              <a:gd name="connsiteY3" fmla="*/ 1511301 h 1511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29109" h="1511301">
                <a:moveTo>
                  <a:pt x="697617" y="0"/>
                </a:moveTo>
                <a:lnTo>
                  <a:pt x="2329109" y="0"/>
                </a:lnTo>
                <a:lnTo>
                  <a:pt x="2329109" y="1511301"/>
                </a:lnTo>
                <a:lnTo>
                  <a:pt x="0" y="1511301"/>
                </a:lnTo>
                <a:close/>
              </a:path>
            </a:pathLst>
          </a:cu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61B91595-DF01-4E8B-80BF-B812BA9BFDB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46694"/>
            <a:ext cx="7835438" cy="1511306"/>
          </a:xfrm>
          <a:custGeom>
            <a:avLst/>
            <a:gdLst>
              <a:gd name="connsiteX0" fmla="*/ 0 w 10447252"/>
              <a:gd name="connsiteY0" fmla="*/ 0 h 1511306"/>
              <a:gd name="connsiteX1" fmla="*/ 3100647 w 10447252"/>
              <a:gd name="connsiteY1" fmla="*/ 0 h 1511306"/>
              <a:gd name="connsiteX2" fmla="*/ 3292695 w 10447252"/>
              <a:gd name="connsiteY2" fmla="*/ 0 h 1511306"/>
              <a:gd name="connsiteX3" fmla="*/ 3340133 w 10447252"/>
              <a:gd name="connsiteY3" fmla="*/ 0 h 1511306"/>
              <a:gd name="connsiteX4" fmla="*/ 4310215 w 10447252"/>
              <a:gd name="connsiteY4" fmla="*/ 0 h 1511306"/>
              <a:gd name="connsiteX5" fmla="*/ 5506390 w 10447252"/>
              <a:gd name="connsiteY5" fmla="*/ 0 h 1511306"/>
              <a:gd name="connsiteX6" fmla="*/ 5506390 w 10447252"/>
              <a:gd name="connsiteY6" fmla="*/ 2544 h 1511306"/>
              <a:gd name="connsiteX7" fmla="*/ 5901778 w 10447252"/>
              <a:gd name="connsiteY7" fmla="*/ 2544 h 1511306"/>
              <a:gd name="connsiteX8" fmla="*/ 5901778 w 10447252"/>
              <a:gd name="connsiteY8" fmla="*/ 0 h 1511306"/>
              <a:gd name="connsiteX9" fmla="*/ 10447252 w 10447252"/>
              <a:gd name="connsiteY9" fmla="*/ 0 h 1511306"/>
              <a:gd name="connsiteX10" fmla="*/ 9749635 w 10447252"/>
              <a:gd name="connsiteY10" fmla="*/ 1511301 h 1511306"/>
              <a:gd name="connsiteX11" fmla="*/ 5901779 w 10447252"/>
              <a:gd name="connsiteY11" fmla="*/ 1511301 h 1511306"/>
              <a:gd name="connsiteX12" fmla="*/ 5901779 w 10447252"/>
              <a:gd name="connsiteY12" fmla="*/ 1511304 h 1511306"/>
              <a:gd name="connsiteX13" fmla="*/ 5506390 w 10447252"/>
              <a:gd name="connsiteY13" fmla="*/ 1511304 h 1511306"/>
              <a:gd name="connsiteX14" fmla="*/ 5506390 w 10447252"/>
              <a:gd name="connsiteY14" fmla="*/ 1511306 h 1511306"/>
              <a:gd name="connsiteX15" fmla="*/ 4434058 w 10447252"/>
              <a:gd name="connsiteY15" fmla="*/ 1511306 h 1511306"/>
              <a:gd name="connsiteX16" fmla="*/ 4319855 w 10447252"/>
              <a:gd name="connsiteY16" fmla="*/ 1511306 h 1511306"/>
              <a:gd name="connsiteX17" fmla="*/ 4310215 w 10447252"/>
              <a:gd name="connsiteY17" fmla="*/ 1511306 h 1511306"/>
              <a:gd name="connsiteX18" fmla="*/ 3340133 w 10447252"/>
              <a:gd name="connsiteY18" fmla="*/ 1511306 h 1511306"/>
              <a:gd name="connsiteX19" fmla="*/ 3292695 w 10447252"/>
              <a:gd name="connsiteY19" fmla="*/ 1511306 h 1511306"/>
              <a:gd name="connsiteX20" fmla="*/ 3100647 w 10447252"/>
              <a:gd name="connsiteY20" fmla="*/ 1511306 h 1511306"/>
              <a:gd name="connsiteX21" fmla="*/ 0 w 10447252"/>
              <a:gd name="connsiteY21" fmla="*/ 1511306 h 1511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0447252" h="1511306">
                <a:moveTo>
                  <a:pt x="0" y="0"/>
                </a:moveTo>
                <a:lnTo>
                  <a:pt x="3100647" y="0"/>
                </a:lnTo>
                <a:lnTo>
                  <a:pt x="3292695" y="0"/>
                </a:lnTo>
                <a:lnTo>
                  <a:pt x="3340133" y="0"/>
                </a:lnTo>
                <a:lnTo>
                  <a:pt x="4310215" y="0"/>
                </a:lnTo>
                <a:lnTo>
                  <a:pt x="5506390" y="0"/>
                </a:lnTo>
                <a:lnTo>
                  <a:pt x="5506390" y="2544"/>
                </a:lnTo>
                <a:lnTo>
                  <a:pt x="5901778" y="2544"/>
                </a:lnTo>
                <a:lnTo>
                  <a:pt x="5901778" y="0"/>
                </a:lnTo>
                <a:lnTo>
                  <a:pt x="10447252" y="0"/>
                </a:lnTo>
                <a:lnTo>
                  <a:pt x="9749635" y="1511301"/>
                </a:lnTo>
                <a:lnTo>
                  <a:pt x="5901779" y="1511301"/>
                </a:lnTo>
                <a:lnTo>
                  <a:pt x="5901779" y="1511304"/>
                </a:lnTo>
                <a:lnTo>
                  <a:pt x="5506390" y="1511304"/>
                </a:lnTo>
                <a:lnTo>
                  <a:pt x="5506390" y="1511306"/>
                </a:lnTo>
                <a:lnTo>
                  <a:pt x="4434058" y="1511306"/>
                </a:lnTo>
                <a:lnTo>
                  <a:pt x="4319855" y="1511306"/>
                </a:lnTo>
                <a:lnTo>
                  <a:pt x="4310215" y="1511306"/>
                </a:lnTo>
                <a:lnTo>
                  <a:pt x="3340133" y="1511306"/>
                </a:lnTo>
                <a:lnTo>
                  <a:pt x="3292695" y="1511306"/>
                </a:lnTo>
                <a:lnTo>
                  <a:pt x="3100647" y="1511306"/>
                </a:lnTo>
                <a:lnTo>
                  <a:pt x="0" y="1511306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51DD354-E45D-4A7F-A95A-4AC850D085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627" y="5423496"/>
            <a:ext cx="6821738" cy="1357701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l">
              <a:lnSpc>
                <a:spcPct val="90000"/>
              </a:lnSpc>
            </a:pPr>
            <a:r>
              <a:rPr lang="fr-FR" sz="35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Capture de la communication entre la carte Arduino UNO et le module Bluetooth</a:t>
            </a:r>
          </a:p>
        </p:txBody>
      </p:sp>
      <p:pic>
        <p:nvPicPr>
          <p:cNvPr id="7" name="Image14">
            <a:extLst>
              <a:ext uri="{FF2B5EF4-FFF2-40B4-BE49-F238E27FC236}">
                <a16:creationId xmlns:a16="http://schemas.microsoft.com/office/drawing/2014/main" id="{5BC16577-1B24-4F71-A58F-6A432E612473}"/>
              </a:ext>
            </a:extLst>
          </p:cNvPr>
          <p:cNvPicPr/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71987" y="188640"/>
            <a:ext cx="8600026" cy="4608512"/>
          </a:xfrm>
          <a:prstGeom prst="rect">
            <a:avLst/>
          </a:prstGeom>
          <a:ln>
            <a:noFill/>
            <a:prstDash/>
          </a:ln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5365A89C-60D7-4AFC-AE7F-089355FFAB15}"/>
              </a:ext>
            </a:extLst>
          </p:cNvPr>
          <p:cNvSpPr txBox="1"/>
          <p:nvPr/>
        </p:nvSpPr>
        <p:spPr>
          <a:xfrm>
            <a:off x="2473990" y="4873954"/>
            <a:ext cx="41960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Affiché : {"type": "direction", "data":"386"}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7671767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AC533DD-1CF6-4A33-852D-3877441533A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97168" y="5346700"/>
            <a:ext cx="1746832" cy="1511301"/>
          </a:xfrm>
          <a:custGeom>
            <a:avLst/>
            <a:gdLst>
              <a:gd name="connsiteX0" fmla="*/ 697617 w 2329109"/>
              <a:gd name="connsiteY0" fmla="*/ 0 h 1511301"/>
              <a:gd name="connsiteX1" fmla="*/ 2329109 w 2329109"/>
              <a:gd name="connsiteY1" fmla="*/ 0 h 1511301"/>
              <a:gd name="connsiteX2" fmla="*/ 2329109 w 2329109"/>
              <a:gd name="connsiteY2" fmla="*/ 1511301 h 1511301"/>
              <a:gd name="connsiteX3" fmla="*/ 0 w 2329109"/>
              <a:gd name="connsiteY3" fmla="*/ 1511301 h 1511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29109" h="1511301">
                <a:moveTo>
                  <a:pt x="697617" y="0"/>
                </a:moveTo>
                <a:lnTo>
                  <a:pt x="2329109" y="0"/>
                </a:lnTo>
                <a:lnTo>
                  <a:pt x="2329109" y="1511301"/>
                </a:lnTo>
                <a:lnTo>
                  <a:pt x="0" y="1511301"/>
                </a:lnTo>
                <a:close/>
              </a:path>
            </a:pathLst>
          </a:cu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61B91595-DF01-4E8B-80BF-B812BA9BFDB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46694"/>
            <a:ext cx="7835438" cy="1511306"/>
          </a:xfrm>
          <a:custGeom>
            <a:avLst/>
            <a:gdLst>
              <a:gd name="connsiteX0" fmla="*/ 0 w 10447252"/>
              <a:gd name="connsiteY0" fmla="*/ 0 h 1511306"/>
              <a:gd name="connsiteX1" fmla="*/ 3100647 w 10447252"/>
              <a:gd name="connsiteY1" fmla="*/ 0 h 1511306"/>
              <a:gd name="connsiteX2" fmla="*/ 3292695 w 10447252"/>
              <a:gd name="connsiteY2" fmla="*/ 0 h 1511306"/>
              <a:gd name="connsiteX3" fmla="*/ 3340133 w 10447252"/>
              <a:gd name="connsiteY3" fmla="*/ 0 h 1511306"/>
              <a:gd name="connsiteX4" fmla="*/ 4310215 w 10447252"/>
              <a:gd name="connsiteY4" fmla="*/ 0 h 1511306"/>
              <a:gd name="connsiteX5" fmla="*/ 5506390 w 10447252"/>
              <a:gd name="connsiteY5" fmla="*/ 0 h 1511306"/>
              <a:gd name="connsiteX6" fmla="*/ 5506390 w 10447252"/>
              <a:gd name="connsiteY6" fmla="*/ 2544 h 1511306"/>
              <a:gd name="connsiteX7" fmla="*/ 5901778 w 10447252"/>
              <a:gd name="connsiteY7" fmla="*/ 2544 h 1511306"/>
              <a:gd name="connsiteX8" fmla="*/ 5901778 w 10447252"/>
              <a:gd name="connsiteY8" fmla="*/ 0 h 1511306"/>
              <a:gd name="connsiteX9" fmla="*/ 10447252 w 10447252"/>
              <a:gd name="connsiteY9" fmla="*/ 0 h 1511306"/>
              <a:gd name="connsiteX10" fmla="*/ 9749635 w 10447252"/>
              <a:gd name="connsiteY10" fmla="*/ 1511301 h 1511306"/>
              <a:gd name="connsiteX11" fmla="*/ 5901779 w 10447252"/>
              <a:gd name="connsiteY11" fmla="*/ 1511301 h 1511306"/>
              <a:gd name="connsiteX12" fmla="*/ 5901779 w 10447252"/>
              <a:gd name="connsiteY12" fmla="*/ 1511304 h 1511306"/>
              <a:gd name="connsiteX13" fmla="*/ 5506390 w 10447252"/>
              <a:gd name="connsiteY13" fmla="*/ 1511304 h 1511306"/>
              <a:gd name="connsiteX14" fmla="*/ 5506390 w 10447252"/>
              <a:gd name="connsiteY14" fmla="*/ 1511306 h 1511306"/>
              <a:gd name="connsiteX15" fmla="*/ 4434058 w 10447252"/>
              <a:gd name="connsiteY15" fmla="*/ 1511306 h 1511306"/>
              <a:gd name="connsiteX16" fmla="*/ 4319855 w 10447252"/>
              <a:gd name="connsiteY16" fmla="*/ 1511306 h 1511306"/>
              <a:gd name="connsiteX17" fmla="*/ 4310215 w 10447252"/>
              <a:gd name="connsiteY17" fmla="*/ 1511306 h 1511306"/>
              <a:gd name="connsiteX18" fmla="*/ 3340133 w 10447252"/>
              <a:gd name="connsiteY18" fmla="*/ 1511306 h 1511306"/>
              <a:gd name="connsiteX19" fmla="*/ 3292695 w 10447252"/>
              <a:gd name="connsiteY19" fmla="*/ 1511306 h 1511306"/>
              <a:gd name="connsiteX20" fmla="*/ 3100647 w 10447252"/>
              <a:gd name="connsiteY20" fmla="*/ 1511306 h 1511306"/>
              <a:gd name="connsiteX21" fmla="*/ 0 w 10447252"/>
              <a:gd name="connsiteY21" fmla="*/ 1511306 h 1511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0447252" h="1511306">
                <a:moveTo>
                  <a:pt x="0" y="0"/>
                </a:moveTo>
                <a:lnTo>
                  <a:pt x="3100647" y="0"/>
                </a:lnTo>
                <a:lnTo>
                  <a:pt x="3292695" y="0"/>
                </a:lnTo>
                <a:lnTo>
                  <a:pt x="3340133" y="0"/>
                </a:lnTo>
                <a:lnTo>
                  <a:pt x="4310215" y="0"/>
                </a:lnTo>
                <a:lnTo>
                  <a:pt x="5506390" y="0"/>
                </a:lnTo>
                <a:lnTo>
                  <a:pt x="5506390" y="2544"/>
                </a:lnTo>
                <a:lnTo>
                  <a:pt x="5901778" y="2544"/>
                </a:lnTo>
                <a:lnTo>
                  <a:pt x="5901778" y="0"/>
                </a:lnTo>
                <a:lnTo>
                  <a:pt x="10447252" y="0"/>
                </a:lnTo>
                <a:lnTo>
                  <a:pt x="9749635" y="1511301"/>
                </a:lnTo>
                <a:lnTo>
                  <a:pt x="5901779" y="1511301"/>
                </a:lnTo>
                <a:lnTo>
                  <a:pt x="5901779" y="1511304"/>
                </a:lnTo>
                <a:lnTo>
                  <a:pt x="5506390" y="1511304"/>
                </a:lnTo>
                <a:lnTo>
                  <a:pt x="5506390" y="1511306"/>
                </a:lnTo>
                <a:lnTo>
                  <a:pt x="4434058" y="1511306"/>
                </a:lnTo>
                <a:lnTo>
                  <a:pt x="4319855" y="1511306"/>
                </a:lnTo>
                <a:lnTo>
                  <a:pt x="4310215" y="1511306"/>
                </a:lnTo>
                <a:lnTo>
                  <a:pt x="3340133" y="1511306"/>
                </a:lnTo>
                <a:lnTo>
                  <a:pt x="3292695" y="1511306"/>
                </a:lnTo>
                <a:lnTo>
                  <a:pt x="3100647" y="1511306"/>
                </a:lnTo>
                <a:lnTo>
                  <a:pt x="0" y="1511306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51DD354-E45D-4A7F-A95A-4AC850D085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714142"/>
            <a:ext cx="6821738" cy="71137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>
              <a:lnSpc>
                <a:spcPct val="90000"/>
              </a:lnSpc>
            </a:pPr>
            <a:r>
              <a:rPr lang="fr-FR" sz="35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Code </a:t>
            </a:r>
            <a:r>
              <a:rPr lang="fr-FR" sz="3500" dirty="0"/>
              <a:t>A</a:t>
            </a:r>
            <a:r>
              <a:rPr lang="fr-FR" sz="35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rduino: Partie Transmission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556A02D-DBD7-4AB4-9649-74A7DD4D7D22}"/>
              </a:ext>
            </a:extLst>
          </p:cNvPr>
          <p:cNvSpPr/>
          <p:nvPr/>
        </p:nvSpPr>
        <p:spPr>
          <a:xfrm>
            <a:off x="9397" y="203341"/>
            <a:ext cx="9001111" cy="5078313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1" i="0" u="none" strike="noStrike" kern="150" cap="none" spc="0" normalizeH="0" baseline="0" noProof="0" dirty="0" err="1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Courier New" panose="02070309020205020404" pitchFamily="49" charset="0"/>
                <a:ea typeface="NSimSun" panose="02010609030101010101" pitchFamily="49" charset="-122"/>
                <a:cs typeface="+mn-cs"/>
              </a:rPr>
              <a:t>void</a:t>
            </a:r>
            <a:r>
              <a:rPr kumimoji="0" lang="fr-FR" sz="1800" b="0" i="0" u="none" strike="noStrike" kern="15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NSimSun" panose="02010609030101010101" pitchFamily="49" charset="-122"/>
                <a:cs typeface="+mn-cs"/>
              </a:rPr>
              <a:t> </a:t>
            </a:r>
            <a:r>
              <a:rPr kumimoji="0" lang="fr-FR" sz="1800" b="0" i="0" u="none" strike="noStrike" kern="15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NSimSun" panose="02010609030101010101" pitchFamily="49" charset="-122"/>
                <a:cs typeface="+mn-cs"/>
              </a:rPr>
              <a:t>sendInfo</a:t>
            </a:r>
            <a:r>
              <a:rPr kumimoji="0" lang="fr-FR" sz="1800" b="0" i="0" u="none" strike="noStrike" kern="150" cap="none" spc="0" normalizeH="0" baseline="0" noProof="0" dirty="0">
                <a:ln>
                  <a:noFill/>
                </a:ln>
                <a:solidFill>
                  <a:srgbClr val="808030"/>
                </a:solidFill>
                <a:effectLst/>
                <a:uLnTx/>
                <a:uFillTx/>
                <a:latin typeface="Courier New" panose="02070309020205020404" pitchFamily="49" charset="0"/>
                <a:ea typeface="NSimSun" panose="02010609030101010101" pitchFamily="49" charset="-122"/>
                <a:cs typeface="+mn-cs"/>
              </a:rPr>
              <a:t>(</a:t>
            </a:r>
            <a:r>
              <a:rPr kumimoji="0" lang="fr-FR" sz="1800" b="0" i="0" u="none" strike="noStrike" kern="150" cap="none" spc="0" normalizeH="0" baseline="0" noProof="0" dirty="0">
                <a:ln>
                  <a:noFill/>
                </a:ln>
                <a:solidFill>
                  <a:srgbClr val="603000"/>
                </a:solidFill>
                <a:effectLst/>
                <a:uLnTx/>
                <a:uFillTx/>
                <a:latin typeface="Courier New" panose="02070309020205020404" pitchFamily="49" charset="0"/>
                <a:ea typeface="NSimSun" panose="02010609030101010101" pitchFamily="49" charset="-122"/>
                <a:cs typeface="+mn-cs"/>
              </a:rPr>
              <a:t>String</a:t>
            </a:r>
            <a:r>
              <a:rPr kumimoji="0" lang="fr-FR" sz="1800" b="0" i="0" u="none" strike="noStrike" kern="15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NSimSun" panose="02010609030101010101" pitchFamily="49" charset="-122"/>
                <a:cs typeface="+mn-cs"/>
              </a:rPr>
              <a:t> key</a:t>
            </a:r>
            <a:r>
              <a:rPr kumimoji="0" lang="fr-FR" sz="1800" b="0" i="0" u="none" strike="noStrike" kern="150" cap="none" spc="0" normalizeH="0" baseline="0" noProof="0" dirty="0">
                <a:ln>
                  <a:noFill/>
                </a:ln>
                <a:solidFill>
                  <a:srgbClr val="808030"/>
                </a:solidFill>
                <a:effectLst/>
                <a:uLnTx/>
                <a:uFillTx/>
                <a:latin typeface="Courier New" panose="02070309020205020404" pitchFamily="49" charset="0"/>
                <a:ea typeface="NSimSun" panose="02010609030101010101" pitchFamily="49" charset="-122"/>
                <a:cs typeface="+mn-cs"/>
              </a:rPr>
              <a:t>,</a:t>
            </a:r>
            <a:r>
              <a:rPr kumimoji="0" lang="fr-FR" sz="1800" b="0" i="0" u="none" strike="noStrike" kern="15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NSimSun" panose="02010609030101010101" pitchFamily="49" charset="-122"/>
                <a:cs typeface="+mn-cs"/>
              </a:rPr>
              <a:t> </a:t>
            </a:r>
            <a:r>
              <a:rPr kumimoji="0" lang="fr-FR" sz="1800" b="0" i="0" u="none" strike="noStrike" kern="150" cap="none" spc="0" normalizeH="0" baseline="0" noProof="0" dirty="0">
                <a:ln>
                  <a:noFill/>
                </a:ln>
                <a:solidFill>
                  <a:srgbClr val="603000"/>
                </a:solidFill>
                <a:effectLst/>
                <a:uLnTx/>
                <a:uFillTx/>
                <a:latin typeface="Courier New" panose="02070309020205020404" pitchFamily="49" charset="0"/>
                <a:ea typeface="NSimSun" panose="02010609030101010101" pitchFamily="49" charset="-122"/>
                <a:cs typeface="+mn-cs"/>
              </a:rPr>
              <a:t>String</a:t>
            </a:r>
            <a:r>
              <a:rPr kumimoji="0" lang="fr-FR" sz="1800" b="0" i="0" u="none" strike="noStrike" kern="15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NSimSun" panose="02010609030101010101" pitchFamily="49" charset="-122"/>
                <a:cs typeface="+mn-cs"/>
              </a:rPr>
              <a:t> data</a:t>
            </a:r>
            <a:r>
              <a:rPr kumimoji="0" lang="fr-FR" sz="1800" b="0" i="0" u="none" strike="noStrike" kern="150" cap="none" spc="0" normalizeH="0" baseline="0" noProof="0" dirty="0">
                <a:ln>
                  <a:noFill/>
                </a:ln>
                <a:solidFill>
                  <a:srgbClr val="808030"/>
                </a:solidFill>
                <a:effectLst/>
                <a:uLnTx/>
                <a:uFillTx/>
                <a:latin typeface="Courier New" panose="02070309020205020404" pitchFamily="49" charset="0"/>
                <a:ea typeface="NSimSun" panose="02010609030101010101" pitchFamily="49" charset="-122"/>
                <a:cs typeface="+mn-cs"/>
              </a:rPr>
              <a:t>)</a:t>
            </a:r>
            <a:r>
              <a:rPr kumimoji="0" lang="fr-FR" sz="1800" b="0" i="0" u="none" strike="noStrike" kern="15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NSimSun" panose="02010609030101010101" pitchFamily="49" charset="-122"/>
                <a:cs typeface="+mn-cs"/>
              </a:rPr>
              <a:t> </a:t>
            </a:r>
            <a:r>
              <a:rPr kumimoji="0" lang="fr-FR" sz="1800" b="0" i="0" u="none" strike="noStrike" kern="150" cap="none" spc="0" normalizeH="0" baseline="0" noProof="0" dirty="0">
                <a:ln>
                  <a:noFill/>
                </a:ln>
                <a:solidFill>
                  <a:srgbClr val="800080"/>
                </a:solidFill>
                <a:effectLst/>
                <a:uLnTx/>
                <a:uFillTx/>
                <a:latin typeface="Courier New" panose="02070309020205020404" pitchFamily="49" charset="0"/>
                <a:ea typeface="NSimSun" panose="02010609030101010101" pitchFamily="49" charset="-122"/>
                <a:cs typeface="+mn-cs"/>
              </a:rPr>
              <a:t>{</a:t>
            </a:r>
            <a:r>
              <a:rPr kumimoji="0" lang="fr-FR" sz="1800" b="0" i="0" u="none" strike="noStrike" kern="15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NSimSun" panose="02010609030101010101" pitchFamily="49" charset="-122"/>
                <a:cs typeface="+mn-cs"/>
              </a:rPr>
              <a:t> </a:t>
            </a:r>
            <a:endParaRPr kumimoji="0" lang="fr-FR" sz="2400" b="0" i="0" u="none" strike="noStrike" kern="15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iberation Mono" panose="02070409020205020404" pitchFamily="49" charset="0"/>
              <a:ea typeface="NSimSun" panose="0201060903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5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NSimSun" panose="02010609030101010101" pitchFamily="49" charset="-122"/>
                <a:cs typeface="+mn-cs"/>
              </a:rPr>
              <a:t>  </a:t>
            </a:r>
            <a:r>
              <a:rPr kumimoji="0" lang="fr-FR" sz="1800" b="1" i="0" u="none" strike="noStrike" kern="150" cap="none" spc="0" normalizeH="0" baseline="0" noProof="0" dirty="0" err="1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Courier New" panose="02070309020205020404" pitchFamily="49" charset="0"/>
                <a:ea typeface="NSimSun" panose="02010609030101010101" pitchFamily="49" charset="-122"/>
                <a:cs typeface="+mn-cs"/>
              </a:rPr>
              <a:t>int</a:t>
            </a:r>
            <a:r>
              <a:rPr kumimoji="0" lang="fr-FR" sz="1800" b="0" i="0" u="none" strike="noStrike" kern="15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NSimSun" panose="02010609030101010101" pitchFamily="49" charset="-122"/>
                <a:cs typeface="+mn-cs"/>
              </a:rPr>
              <a:t> </a:t>
            </a:r>
            <a:r>
              <a:rPr kumimoji="0" lang="fr-FR" sz="1800" b="0" i="0" u="none" strike="noStrike" kern="15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NSimSun" panose="02010609030101010101" pitchFamily="49" charset="-122"/>
                <a:cs typeface="+mn-cs"/>
              </a:rPr>
              <a:t>placeArray</a:t>
            </a:r>
            <a:r>
              <a:rPr kumimoji="0" lang="fr-FR" sz="1800" b="0" i="0" u="none" strike="noStrike" kern="15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NSimSun" panose="02010609030101010101" pitchFamily="49" charset="-122"/>
                <a:cs typeface="+mn-cs"/>
              </a:rPr>
              <a:t> </a:t>
            </a:r>
            <a:r>
              <a:rPr kumimoji="0" lang="fr-FR" sz="1800" b="0" i="0" u="none" strike="noStrike" kern="150" cap="none" spc="0" normalizeH="0" baseline="0" noProof="0" dirty="0">
                <a:ln>
                  <a:noFill/>
                </a:ln>
                <a:solidFill>
                  <a:srgbClr val="808030"/>
                </a:solidFill>
                <a:effectLst/>
                <a:uLnTx/>
                <a:uFillTx/>
                <a:latin typeface="Courier New" panose="02070309020205020404" pitchFamily="49" charset="0"/>
                <a:ea typeface="NSimSun" panose="02010609030101010101" pitchFamily="49" charset="-122"/>
                <a:cs typeface="+mn-cs"/>
              </a:rPr>
              <a:t>=</a:t>
            </a:r>
            <a:r>
              <a:rPr kumimoji="0" lang="fr-FR" sz="1800" b="0" i="0" u="none" strike="noStrike" kern="15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NSimSun" panose="02010609030101010101" pitchFamily="49" charset="-122"/>
                <a:cs typeface="+mn-cs"/>
              </a:rPr>
              <a:t> </a:t>
            </a:r>
            <a:r>
              <a:rPr kumimoji="0" lang="fr-FR" sz="1800" b="0" i="0" u="none" strike="noStrike" kern="150" cap="none" spc="0" normalizeH="0" baseline="0" noProof="0" dirty="0">
                <a:ln>
                  <a:noFill/>
                </a:ln>
                <a:solidFill>
                  <a:srgbClr val="008C00"/>
                </a:solidFill>
                <a:effectLst/>
                <a:uLnTx/>
                <a:uFillTx/>
                <a:latin typeface="Courier New" panose="02070309020205020404" pitchFamily="49" charset="0"/>
                <a:ea typeface="NSimSun" panose="02010609030101010101" pitchFamily="49" charset="-122"/>
                <a:cs typeface="+mn-cs"/>
              </a:rPr>
              <a:t>0</a:t>
            </a:r>
            <a:r>
              <a:rPr kumimoji="0" lang="fr-FR" sz="1800" b="0" i="0" u="none" strike="noStrike" kern="150" cap="none" spc="0" normalizeH="0" baseline="0" noProof="0" dirty="0">
                <a:ln>
                  <a:noFill/>
                </a:ln>
                <a:solidFill>
                  <a:srgbClr val="800080"/>
                </a:solidFill>
                <a:effectLst/>
                <a:uLnTx/>
                <a:uFillTx/>
                <a:latin typeface="Courier New" panose="02070309020205020404" pitchFamily="49" charset="0"/>
                <a:ea typeface="NSimSun" panose="02010609030101010101" pitchFamily="49" charset="-122"/>
                <a:cs typeface="+mn-cs"/>
              </a:rPr>
              <a:t>;</a:t>
            </a:r>
            <a:r>
              <a:rPr kumimoji="0" lang="fr-FR" sz="1800" b="0" i="0" u="none" strike="noStrike" kern="15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NSimSun" panose="02010609030101010101" pitchFamily="49" charset="-122"/>
                <a:cs typeface="+mn-cs"/>
              </a:rPr>
              <a:t> </a:t>
            </a:r>
            <a:endParaRPr kumimoji="0" lang="fr-FR" sz="2400" b="0" i="0" u="none" strike="noStrike" kern="15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iberation Mono" panose="02070409020205020404" pitchFamily="49" charset="0"/>
              <a:ea typeface="NSimSun" panose="0201060903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5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NSimSun" panose="02010609030101010101" pitchFamily="49" charset="-122"/>
                <a:cs typeface="+mn-cs"/>
              </a:rPr>
              <a:t>  </a:t>
            </a:r>
            <a:r>
              <a:rPr kumimoji="0" lang="fr-FR" sz="1800" b="1" i="0" u="none" strike="noStrike" kern="150" cap="none" spc="0" normalizeH="0" baseline="0" noProof="0" dirty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Courier New" panose="02070309020205020404" pitchFamily="49" charset="0"/>
                <a:ea typeface="NSimSun" panose="02010609030101010101" pitchFamily="49" charset="-122"/>
                <a:cs typeface="+mn-cs"/>
              </a:rPr>
              <a:t>if</a:t>
            </a:r>
            <a:r>
              <a:rPr kumimoji="0" lang="fr-FR" sz="1800" b="0" i="0" u="none" strike="noStrike" kern="15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NSimSun" panose="02010609030101010101" pitchFamily="49" charset="-122"/>
                <a:cs typeface="+mn-cs"/>
              </a:rPr>
              <a:t> </a:t>
            </a:r>
            <a:r>
              <a:rPr kumimoji="0" lang="fr-FR" sz="1800" b="0" i="0" u="none" strike="noStrike" kern="150" cap="none" spc="0" normalizeH="0" baseline="0" noProof="0" dirty="0">
                <a:ln>
                  <a:noFill/>
                </a:ln>
                <a:solidFill>
                  <a:srgbClr val="808030"/>
                </a:solidFill>
                <a:effectLst/>
                <a:uLnTx/>
                <a:uFillTx/>
                <a:latin typeface="Courier New" panose="02070309020205020404" pitchFamily="49" charset="0"/>
                <a:ea typeface="NSimSun" panose="02010609030101010101" pitchFamily="49" charset="-122"/>
                <a:cs typeface="+mn-cs"/>
              </a:rPr>
              <a:t>(</a:t>
            </a:r>
            <a:r>
              <a:rPr kumimoji="0" lang="fr-FR" sz="1800" b="0" i="0" u="none" strike="noStrike" kern="15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NSimSun" panose="02010609030101010101" pitchFamily="49" charset="-122"/>
                <a:cs typeface="+mn-cs"/>
              </a:rPr>
              <a:t>key </a:t>
            </a:r>
            <a:r>
              <a:rPr kumimoji="0" lang="fr-FR" sz="1800" b="0" i="0" u="none" strike="noStrike" kern="150" cap="none" spc="0" normalizeH="0" baseline="0" noProof="0" dirty="0">
                <a:ln>
                  <a:noFill/>
                </a:ln>
                <a:solidFill>
                  <a:srgbClr val="808030"/>
                </a:solidFill>
                <a:effectLst/>
                <a:uLnTx/>
                <a:uFillTx/>
                <a:latin typeface="Courier New" panose="02070309020205020404" pitchFamily="49" charset="0"/>
                <a:ea typeface="NSimSun" panose="02010609030101010101" pitchFamily="49" charset="-122"/>
                <a:cs typeface="+mn-cs"/>
              </a:rPr>
              <a:t>==</a:t>
            </a:r>
            <a:r>
              <a:rPr kumimoji="0" lang="fr-FR" sz="1800" b="0" i="0" u="none" strike="noStrike" kern="15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NSimSun" panose="02010609030101010101" pitchFamily="49" charset="-122"/>
                <a:cs typeface="+mn-cs"/>
              </a:rPr>
              <a:t> </a:t>
            </a:r>
            <a:r>
              <a:rPr kumimoji="0" lang="fr-FR" sz="1800" b="0" i="0" u="none" strike="noStrike" kern="150" cap="none" spc="0" normalizeH="0" baseline="0" noProof="0" dirty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Courier New" panose="02070309020205020404" pitchFamily="49" charset="0"/>
                <a:ea typeface="NSimSun" panose="02010609030101010101" pitchFamily="49" charset="-122"/>
                <a:cs typeface="+mn-cs"/>
              </a:rPr>
              <a:t>"</a:t>
            </a:r>
            <a:r>
              <a:rPr kumimoji="0" lang="fr-FR" sz="1800" b="0" i="0" u="none" strike="noStrike" kern="150" cap="none" spc="0" normalizeH="0" baseline="0" noProof="0" dirty="0" err="1">
                <a:ln>
                  <a:noFill/>
                </a:ln>
                <a:solidFill>
                  <a:srgbClr val="0000E6"/>
                </a:solidFill>
                <a:effectLst/>
                <a:uLnTx/>
                <a:uFillTx/>
                <a:latin typeface="Courier New" panose="02070309020205020404" pitchFamily="49" charset="0"/>
                <a:ea typeface="NSimSun" panose="02010609030101010101" pitchFamily="49" charset="-122"/>
                <a:cs typeface="+mn-cs"/>
              </a:rPr>
              <a:t>temperature</a:t>
            </a:r>
            <a:r>
              <a:rPr kumimoji="0" lang="fr-FR" sz="1800" b="0" i="0" u="none" strike="noStrike" kern="150" cap="none" spc="0" normalizeH="0" baseline="0" noProof="0" dirty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Courier New" panose="02070309020205020404" pitchFamily="49" charset="0"/>
                <a:ea typeface="NSimSun" panose="02010609030101010101" pitchFamily="49" charset="-122"/>
                <a:cs typeface="+mn-cs"/>
              </a:rPr>
              <a:t>"</a:t>
            </a:r>
            <a:r>
              <a:rPr kumimoji="0" lang="fr-FR" sz="1800" b="0" i="0" u="none" strike="noStrike" kern="150" cap="none" spc="0" normalizeH="0" baseline="0" noProof="0" dirty="0">
                <a:ln>
                  <a:noFill/>
                </a:ln>
                <a:solidFill>
                  <a:srgbClr val="808030"/>
                </a:solidFill>
                <a:effectLst/>
                <a:uLnTx/>
                <a:uFillTx/>
                <a:latin typeface="Courier New" panose="02070309020205020404" pitchFamily="49" charset="0"/>
                <a:ea typeface="NSimSun" panose="02010609030101010101" pitchFamily="49" charset="-122"/>
                <a:cs typeface="+mn-cs"/>
              </a:rPr>
              <a:t>)</a:t>
            </a:r>
            <a:r>
              <a:rPr kumimoji="0" lang="fr-FR" sz="1800" b="0" i="0" u="none" strike="noStrike" kern="15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NSimSun" panose="02010609030101010101" pitchFamily="49" charset="-122"/>
                <a:cs typeface="+mn-cs"/>
              </a:rPr>
              <a:t> </a:t>
            </a:r>
            <a:endParaRPr kumimoji="0" lang="fr-FR" sz="2400" b="0" i="0" u="none" strike="noStrike" kern="15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iberation Mono" panose="02070409020205020404" pitchFamily="49" charset="0"/>
              <a:ea typeface="NSimSun" panose="0201060903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5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NSimSun" panose="02010609030101010101" pitchFamily="49" charset="-122"/>
                <a:cs typeface="+mn-cs"/>
              </a:rPr>
              <a:t>    </a:t>
            </a:r>
            <a:r>
              <a:rPr kumimoji="0" lang="fr-FR" sz="1800" b="0" i="0" u="none" strike="noStrike" kern="15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NSimSun" panose="02010609030101010101" pitchFamily="49" charset="-122"/>
                <a:cs typeface="+mn-cs"/>
              </a:rPr>
              <a:t>placeArray</a:t>
            </a:r>
            <a:r>
              <a:rPr kumimoji="0" lang="fr-FR" sz="1800" b="0" i="0" u="none" strike="noStrike" kern="15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NSimSun" panose="02010609030101010101" pitchFamily="49" charset="-122"/>
                <a:cs typeface="+mn-cs"/>
              </a:rPr>
              <a:t> </a:t>
            </a:r>
            <a:r>
              <a:rPr kumimoji="0" lang="fr-FR" sz="1800" b="0" i="0" u="none" strike="noStrike" kern="150" cap="none" spc="0" normalizeH="0" baseline="0" noProof="0" dirty="0">
                <a:ln>
                  <a:noFill/>
                </a:ln>
                <a:solidFill>
                  <a:srgbClr val="808030"/>
                </a:solidFill>
                <a:effectLst/>
                <a:uLnTx/>
                <a:uFillTx/>
                <a:latin typeface="Courier New" panose="02070309020205020404" pitchFamily="49" charset="0"/>
                <a:ea typeface="NSimSun" panose="02010609030101010101" pitchFamily="49" charset="-122"/>
                <a:cs typeface="+mn-cs"/>
              </a:rPr>
              <a:t>=</a:t>
            </a:r>
            <a:r>
              <a:rPr kumimoji="0" lang="fr-FR" sz="1800" b="0" i="0" u="none" strike="noStrike" kern="15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NSimSun" panose="02010609030101010101" pitchFamily="49" charset="-122"/>
                <a:cs typeface="+mn-cs"/>
              </a:rPr>
              <a:t> </a:t>
            </a:r>
            <a:r>
              <a:rPr kumimoji="0" lang="fr-FR" sz="1800" b="0" i="0" u="none" strike="noStrike" kern="150" cap="none" spc="0" normalizeH="0" baseline="0" noProof="0" dirty="0">
                <a:ln>
                  <a:noFill/>
                </a:ln>
                <a:solidFill>
                  <a:srgbClr val="008C00"/>
                </a:solidFill>
                <a:effectLst/>
                <a:uLnTx/>
                <a:uFillTx/>
                <a:latin typeface="Courier New" panose="02070309020205020404" pitchFamily="49" charset="0"/>
                <a:ea typeface="NSimSun" panose="02010609030101010101" pitchFamily="49" charset="-122"/>
                <a:cs typeface="+mn-cs"/>
              </a:rPr>
              <a:t>0</a:t>
            </a:r>
            <a:r>
              <a:rPr kumimoji="0" lang="fr-FR" sz="1800" b="0" i="0" u="none" strike="noStrike" kern="150" cap="none" spc="0" normalizeH="0" baseline="0" noProof="0" dirty="0">
                <a:ln>
                  <a:noFill/>
                </a:ln>
                <a:solidFill>
                  <a:srgbClr val="800080"/>
                </a:solidFill>
                <a:effectLst/>
                <a:uLnTx/>
                <a:uFillTx/>
                <a:latin typeface="Courier New" panose="02070309020205020404" pitchFamily="49" charset="0"/>
                <a:ea typeface="NSimSun" panose="02010609030101010101" pitchFamily="49" charset="-122"/>
                <a:cs typeface="+mn-cs"/>
              </a:rPr>
              <a:t>;</a:t>
            </a:r>
            <a:endParaRPr kumimoji="0" lang="fr-FR" sz="2400" b="0" i="0" u="none" strike="noStrike" kern="15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iberation Mono" panose="02070409020205020404" pitchFamily="49" charset="0"/>
              <a:ea typeface="NSimSun" panose="0201060903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5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NSimSun" panose="02010609030101010101" pitchFamily="49" charset="-122"/>
                <a:cs typeface="+mn-cs"/>
              </a:rPr>
              <a:t>  </a:t>
            </a:r>
            <a:r>
              <a:rPr kumimoji="0" lang="fr-FR" sz="1800" b="1" i="0" u="none" strike="noStrike" kern="150" cap="none" spc="0" normalizeH="0" baseline="0" noProof="0" dirty="0" err="1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Courier New" panose="02070309020205020404" pitchFamily="49" charset="0"/>
                <a:ea typeface="NSimSun" panose="02010609030101010101" pitchFamily="49" charset="-122"/>
                <a:cs typeface="+mn-cs"/>
              </a:rPr>
              <a:t>else</a:t>
            </a:r>
            <a:r>
              <a:rPr kumimoji="0" lang="fr-FR" sz="1800" b="0" i="0" u="none" strike="noStrike" kern="15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NSimSun" panose="02010609030101010101" pitchFamily="49" charset="-122"/>
                <a:cs typeface="+mn-cs"/>
              </a:rPr>
              <a:t> </a:t>
            </a:r>
            <a:r>
              <a:rPr kumimoji="0" lang="fr-FR" sz="1800" b="1" i="0" u="none" strike="noStrike" kern="150" cap="none" spc="0" normalizeH="0" baseline="0" noProof="0" dirty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Courier New" panose="02070309020205020404" pitchFamily="49" charset="0"/>
                <a:ea typeface="NSimSun" panose="02010609030101010101" pitchFamily="49" charset="-122"/>
                <a:cs typeface="+mn-cs"/>
              </a:rPr>
              <a:t>if</a:t>
            </a:r>
            <a:r>
              <a:rPr kumimoji="0" lang="fr-FR" sz="1800" b="0" i="0" u="none" strike="noStrike" kern="15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NSimSun" panose="02010609030101010101" pitchFamily="49" charset="-122"/>
                <a:cs typeface="+mn-cs"/>
              </a:rPr>
              <a:t> </a:t>
            </a:r>
            <a:r>
              <a:rPr kumimoji="0" lang="fr-FR" sz="1800" b="0" i="0" u="none" strike="noStrike" kern="150" cap="none" spc="0" normalizeH="0" baseline="0" noProof="0" dirty="0">
                <a:ln>
                  <a:noFill/>
                </a:ln>
                <a:solidFill>
                  <a:srgbClr val="808030"/>
                </a:solidFill>
                <a:effectLst/>
                <a:uLnTx/>
                <a:uFillTx/>
                <a:latin typeface="Courier New" panose="02070309020205020404" pitchFamily="49" charset="0"/>
                <a:ea typeface="NSimSun" panose="02010609030101010101" pitchFamily="49" charset="-122"/>
                <a:cs typeface="+mn-cs"/>
              </a:rPr>
              <a:t>(</a:t>
            </a:r>
            <a:r>
              <a:rPr kumimoji="0" lang="fr-FR" sz="1800" b="0" i="0" u="none" strike="noStrike" kern="15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NSimSun" panose="02010609030101010101" pitchFamily="49" charset="-122"/>
                <a:cs typeface="+mn-cs"/>
              </a:rPr>
              <a:t>key </a:t>
            </a:r>
            <a:r>
              <a:rPr kumimoji="0" lang="fr-FR" sz="1800" b="0" i="0" u="none" strike="noStrike" kern="150" cap="none" spc="0" normalizeH="0" baseline="0" noProof="0" dirty="0">
                <a:ln>
                  <a:noFill/>
                </a:ln>
                <a:solidFill>
                  <a:srgbClr val="808030"/>
                </a:solidFill>
                <a:effectLst/>
                <a:uLnTx/>
                <a:uFillTx/>
                <a:latin typeface="Courier New" panose="02070309020205020404" pitchFamily="49" charset="0"/>
                <a:ea typeface="NSimSun" panose="02010609030101010101" pitchFamily="49" charset="-122"/>
                <a:cs typeface="+mn-cs"/>
              </a:rPr>
              <a:t>==</a:t>
            </a:r>
            <a:r>
              <a:rPr kumimoji="0" lang="fr-FR" sz="1800" b="0" i="0" u="none" strike="noStrike" kern="15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NSimSun" panose="02010609030101010101" pitchFamily="49" charset="-122"/>
                <a:cs typeface="+mn-cs"/>
              </a:rPr>
              <a:t> </a:t>
            </a:r>
            <a:r>
              <a:rPr kumimoji="0" lang="fr-FR" sz="1800" b="0" i="0" u="none" strike="noStrike" kern="150" cap="none" spc="0" normalizeH="0" baseline="0" noProof="0" dirty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Courier New" panose="02070309020205020404" pitchFamily="49" charset="0"/>
                <a:ea typeface="NSimSun" panose="02010609030101010101" pitchFamily="49" charset="-122"/>
                <a:cs typeface="+mn-cs"/>
              </a:rPr>
              <a:t>"</a:t>
            </a:r>
            <a:r>
              <a:rPr kumimoji="0" lang="fr-FR" sz="1800" b="0" i="0" u="none" strike="noStrike" kern="150" cap="none" spc="0" normalizeH="0" baseline="0" noProof="0" dirty="0" err="1">
                <a:ln>
                  <a:noFill/>
                </a:ln>
                <a:solidFill>
                  <a:srgbClr val="0000E6"/>
                </a:solidFill>
                <a:effectLst/>
                <a:uLnTx/>
                <a:uFillTx/>
                <a:latin typeface="Courier New" panose="02070309020205020404" pitchFamily="49" charset="0"/>
                <a:ea typeface="NSimSun" panose="02010609030101010101" pitchFamily="49" charset="-122"/>
                <a:cs typeface="+mn-cs"/>
              </a:rPr>
              <a:t>battery</a:t>
            </a:r>
            <a:r>
              <a:rPr kumimoji="0" lang="fr-FR" sz="1800" b="0" i="0" u="none" strike="noStrike" kern="150" cap="none" spc="0" normalizeH="0" baseline="0" noProof="0" dirty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Courier New" panose="02070309020205020404" pitchFamily="49" charset="0"/>
                <a:ea typeface="NSimSun" panose="02010609030101010101" pitchFamily="49" charset="-122"/>
                <a:cs typeface="+mn-cs"/>
              </a:rPr>
              <a:t>"</a:t>
            </a:r>
            <a:r>
              <a:rPr kumimoji="0" lang="fr-FR" sz="1800" b="0" i="0" u="none" strike="noStrike" kern="150" cap="none" spc="0" normalizeH="0" baseline="0" noProof="0" dirty="0">
                <a:ln>
                  <a:noFill/>
                </a:ln>
                <a:solidFill>
                  <a:srgbClr val="808030"/>
                </a:solidFill>
                <a:effectLst/>
                <a:uLnTx/>
                <a:uFillTx/>
                <a:latin typeface="Courier New" panose="02070309020205020404" pitchFamily="49" charset="0"/>
                <a:ea typeface="NSimSun" panose="02010609030101010101" pitchFamily="49" charset="-122"/>
                <a:cs typeface="+mn-cs"/>
              </a:rPr>
              <a:t>)</a:t>
            </a:r>
            <a:r>
              <a:rPr kumimoji="0" lang="fr-FR" sz="1800" b="0" i="0" u="none" strike="noStrike" kern="15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NSimSun" panose="02010609030101010101" pitchFamily="49" charset="-122"/>
                <a:cs typeface="+mn-cs"/>
              </a:rPr>
              <a:t> </a:t>
            </a:r>
            <a:endParaRPr kumimoji="0" lang="fr-FR" sz="2400" b="0" i="0" u="none" strike="noStrike" kern="15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iberation Mono" panose="02070409020205020404" pitchFamily="49" charset="0"/>
              <a:ea typeface="NSimSun" panose="0201060903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5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NSimSun" panose="02010609030101010101" pitchFamily="49" charset="-122"/>
                <a:cs typeface="+mn-cs"/>
              </a:rPr>
              <a:t>    </a:t>
            </a:r>
            <a:r>
              <a:rPr kumimoji="0" lang="fr-FR" sz="1800" b="0" i="0" u="none" strike="noStrike" kern="15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NSimSun" panose="02010609030101010101" pitchFamily="49" charset="-122"/>
                <a:cs typeface="+mn-cs"/>
              </a:rPr>
              <a:t>placeArray</a:t>
            </a:r>
            <a:r>
              <a:rPr kumimoji="0" lang="fr-FR" sz="1800" b="0" i="0" u="none" strike="noStrike" kern="15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NSimSun" panose="02010609030101010101" pitchFamily="49" charset="-122"/>
                <a:cs typeface="+mn-cs"/>
              </a:rPr>
              <a:t> </a:t>
            </a:r>
            <a:r>
              <a:rPr kumimoji="0" lang="fr-FR" sz="1800" b="0" i="0" u="none" strike="noStrike" kern="150" cap="none" spc="0" normalizeH="0" baseline="0" noProof="0" dirty="0">
                <a:ln>
                  <a:noFill/>
                </a:ln>
                <a:solidFill>
                  <a:srgbClr val="808030"/>
                </a:solidFill>
                <a:effectLst/>
                <a:uLnTx/>
                <a:uFillTx/>
                <a:latin typeface="Courier New" panose="02070309020205020404" pitchFamily="49" charset="0"/>
                <a:ea typeface="NSimSun" panose="02010609030101010101" pitchFamily="49" charset="-122"/>
                <a:cs typeface="+mn-cs"/>
              </a:rPr>
              <a:t>=</a:t>
            </a:r>
            <a:r>
              <a:rPr kumimoji="0" lang="fr-FR" sz="1800" b="0" i="0" u="none" strike="noStrike" kern="15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NSimSun" panose="02010609030101010101" pitchFamily="49" charset="-122"/>
                <a:cs typeface="+mn-cs"/>
              </a:rPr>
              <a:t> </a:t>
            </a:r>
            <a:r>
              <a:rPr kumimoji="0" lang="fr-FR" sz="1800" b="0" i="0" u="none" strike="noStrike" kern="150" cap="none" spc="0" normalizeH="0" baseline="0" noProof="0" dirty="0">
                <a:ln>
                  <a:noFill/>
                </a:ln>
                <a:solidFill>
                  <a:srgbClr val="008C00"/>
                </a:solidFill>
                <a:effectLst/>
                <a:uLnTx/>
                <a:uFillTx/>
                <a:latin typeface="Courier New" panose="02070309020205020404" pitchFamily="49" charset="0"/>
                <a:ea typeface="NSimSun" panose="02010609030101010101" pitchFamily="49" charset="-122"/>
                <a:cs typeface="+mn-cs"/>
              </a:rPr>
              <a:t>1</a:t>
            </a:r>
            <a:r>
              <a:rPr kumimoji="0" lang="fr-FR" sz="1800" b="0" i="0" u="none" strike="noStrike" kern="150" cap="none" spc="0" normalizeH="0" baseline="0" noProof="0" dirty="0">
                <a:ln>
                  <a:noFill/>
                </a:ln>
                <a:solidFill>
                  <a:srgbClr val="800080"/>
                </a:solidFill>
                <a:effectLst/>
                <a:uLnTx/>
                <a:uFillTx/>
                <a:latin typeface="Courier New" panose="02070309020205020404" pitchFamily="49" charset="0"/>
                <a:ea typeface="NSimSun" panose="02010609030101010101" pitchFamily="49" charset="-122"/>
                <a:cs typeface="+mn-cs"/>
              </a:rPr>
              <a:t>;</a:t>
            </a:r>
            <a:endParaRPr kumimoji="0" lang="fr-FR" sz="2400" b="0" i="0" u="none" strike="noStrike" kern="15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iberation Mono" panose="02070409020205020404" pitchFamily="49" charset="0"/>
              <a:ea typeface="NSimSun" panose="0201060903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5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NSimSun" panose="02010609030101010101" pitchFamily="49" charset="-122"/>
                <a:cs typeface="+mn-cs"/>
              </a:rPr>
              <a:t>  </a:t>
            </a:r>
            <a:r>
              <a:rPr kumimoji="0" lang="fr-FR" sz="1800" b="1" i="0" u="none" strike="noStrike" kern="150" cap="none" spc="0" normalizeH="0" baseline="0" noProof="0" dirty="0" err="1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Courier New" panose="02070309020205020404" pitchFamily="49" charset="0"/>
                <a:ea typeface="NSimSun" panose="02010609030101010101" pitchFamily="49" charset="-122"/>
                <a:cs typeface="+mn-cs"/>
              </a:rPr>
              <a:t>else</a:t>
            </a:r>
            <a:r>
              <a:rPr kumimoji="0" lang="fr-FR" sz="1800" b="0" i="0" u="none" strike="noStrike" kern="15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NSimSun" panose="02010609030101010101" pitchFamily="49" charset="-122"/>
                <a:cs typeface="+mn-cs"/>
              </a:rPr>
              <a:t> </a:t>
            </a:r>
            <a:r>
              <a:rPr kumimoji="0" lang="fr-FR" sz="1800" b="1" i="0" u="none" strike="noStrike" kern="150" cap="none" spc="0" normalizeH="0" baseline="0" noProof="0" dirty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Courier New" panose="02070309020205020404" pitchFamily="49" charset="0"/>
                <a:ea typeface="NSimSun" panose="02010609030101010101" pitchFamily="49" charset="-122"/>
                <a:cs typeface="+mn-cs"/>
              </a:rPr>
              <a:t>if</a:t>
            </a:r>
            <a:r>
              <a:rPr kumimoji="0" lang="fr-FR" sz="1800" b="0" i="0" u="none" strike="noStrike" kern="15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NSimSun" panose="02010609030101010101" pitchFamily="49" charset="-122"/>
                <a:cs typeface="+mn-cs"/>
              </a:rPr>
              <a:t> </a:t>
            </a:r>
            <a:r>
              <a:rPr kumimoji="0" lang="fr-FR" sz="1800" b="0" i="0" u="none" strike="noStrike" kern="150" cap="none" spc="0" normalizeH="0" baseline="0" noProof="0" dirty="0">
                <a:ln>
                  <a:noFill/>
                </a:ln>
                <a:solidFill>
                  <a:srgbClr val="808030"/>
                </a:solidFill>
                <a:effectLst/>
                <a:uLnTx/>
                <a:uFillTx/>
                <a:latin typeface="Courier New" panose="02070309020205020404" pitchFamily="49" charset="0"/>
                <a:ea typeface="NSimSun" panose="02010609030101010101" pitchFamily="49" charset="-122"/>
                <a:cs typeface="+mn-cs"/>
              </a:rPr>
              <a:t>(</a:t>
            </a:r>
            <a:r>
              <a:rPr kumimoji="0" lang="fr-FR" sz="1800" b="0" i="0" u="none" strike="noStrike" kern="15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NSimSun" panose="02010609030101010101" pitchFamily="49" charset="-122"/>
                <a:cs typeface="+mn-cs"/>
              </a:rPr>
              <a:t>key </a:t>
            </a:r>
            <a:r>
              <a:rPr kumimoji="0" lang="fr-FR" sz="1800" b="0" i="0" u="none" strike="noStrike" kern="150" cap="none" spc="0" normalizeH="0" baseline="0" noProof="0" dirty="0">
                <a:ln>
                  <a:noFill/>
                </a:ln>
                <a:solidFill>
                  <a:srgbClr val="808030"/>
                </a:solidFill>
                <a:effectLst/>
                <a:uLnTx/>
                <a:uFillTx/>
                <a:latin typeface="Courier New" panose="02070309020205020404" pitchFamily="49" charset="0"/>
                <a:ea typeface="NSimSun" panose="02010609030101010101" pitchFamily="49" charset="-122"/>
                <a:cs typeface="+mn-cs"/>
              </a:rPr>
              <a:t>==</a:t>
            </a:r>
            <a:r>
              <a:rPr kumimoji="0" lang="fr-FR" sz="1800" b="0" i="0" u="none" strike="noStrike" kern="15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NSimSun" panose="02010609030101010101" pitchFamily="49" charset="-122"/>
                <a:cs typeface="+mn-cs"/>
              </a:rPr>
              <a:t> </a:t>
            </a:r>
            <a:r>
              <a:rPr kumimoji="0" lang="fr-FR" sz="1800" b="0" i="0" u="none" strike="noStrike" kern="150" cap="none" spc="0" normalizeH="0" baseline="0" noProof="0" dirty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Courier New" panose="02070309020205020404" pitchFamily="49" charset="0"/>
                <a:ea typeface="NSimSun" panose="02010609030101010101" pitchFamily="49" charset="-122"/>
                <a:cs typeface="+mn-cs"/>
              </a:rPr>
              <a:t>"</a:t>
            </a:r>
            <a:r>
              <a:rPr kumimoji="0" lang="fr-FR" sz="1800" b="0" i="0" u="none" strike="noStrike" kern="150" cap="none" spc="0" normalizeH="0" baseline="0" noProof="0" dirty="0">
                <a:ln>
                  <a:noFill/>
                </a:ln>
                <a:solidFill>
                  <a:srgbClr val="0000E6"/>
                </a:solidFill>
                <a:effectLst/>
                <a:uLnTx/>
                <a:uFillTx/>
                <a:latin typeface="Courier New" panose="02070309020205020404" pitchFamily="49" charset="0"/>
                <a:ea typeface="NSimSun" panose="02010609030101010101" pitchFamily="49" charset="-122"/>
                <a:cs typeface="+mn-cs"/>
              </a:rPr>
              <a:t>direction</a:t>
            </a:r>
            <a:r>
              <a:rPr kumimoji="0" lang="fr-FR" sz="1800" b="0" i="0" u="none" strike="noStrike" kern="150" cap="none" spc="0" normalizeH="0" baseline="0" noProof="0" dirty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Courier New" panose="02070309020205020404" pitchFamily="49" charset="0"/>
                <a:ea typeface="NSimSun" panose="02010609030101010101" pitchFamily="49" charset="-122"/>
                <a:cs typeface="+mn-cs"/>
              </a:rPr>
              <a:t>"</a:t>
            </a:r>
            <a:r>
              <a:rPr kumimoji="0" lang="fr-FR" sz="1800" b="0" i="0" u="none" strike="noStrike" kern="150" cap="none" spc="0" normalizeH="0" baseline="0" noProof="0" dirty="0">
                <a:ln>
                  <a:noFill/>
                </a:ln>
                <a:solidFill>
                  <a:srgbClr val="808030"/>
                </a:solidFill>
                <a:effectLst/>
                <a:uLnTx/>
                <a:uFillTx/>
                <a:latin typeface="Courier New" panose="02070309020205020404" pitchFamily="49" charset="0"/>
                <a:ea typeface="NSimSun" panose="02010609030101010101" pitchFamily="49" charset="-122"/>
                <a:cs typeface="+mn-cs"/>
              </a:rPr>
              <a:t>)</a:t>
            </a:r>
            <a:r>
              <a:rPr kumimoji="0" lang="fr-FR" sz="1800" b="0" i="0" u="none" strike="noStrike" kern="15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NSimSun" panose="02010609030101010101" pitchFamily="49" charset="-122"/>
                <a:cs typeface="+mn-cs"/>
              </a:rPr>
              <a:t> </a:t>
            </a:r>
            <a:endParaRPr kumimoji="0" lang="fr-FR" sz="2400" b="0" i="0" u="none" strike="noStrike" kern="15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iberation Mono" panose="02070409020205020404" pitchFamily="49" charset="0"/>
              <a:ea typeface="NSimSun" panose="0201060903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5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NSimSun" panose="02010609030101010101" pitchFamily="49" charset="-122"/>
                <a:cs typeface="+mn-cs"/>
              </a:rPr>
              <a:t>    </a:t>
            </a:r>
            <a:r>
              <a:rPr kumimoji="0" lang="fr-FR" sz="1800" b="0" i="0" u="none" strike="noStrike" kern="15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NSimSun" panose="02010609030101010101" pitchFamily="49" charset="-122"/>
                <a:cs typeface="+mn-cs"/>
              </a:rPr>
              <a:t>placeArray</a:t>
            </a:r>
            <a:r>
              <a:rPr kumimoji="0" lang="fr-FR" sz="1800" b="0" i="0" u="none" strike="noStrike" kern="15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NSimSun" panose="02010609030101010101" pitchFamily="49" charset="-122"/>
                <a:cs typeface="+mn-cs"/>
              </a:rPr>
              <a:t> </a:t>
            </a:r>
            <a:r>
              <a:rPr kumimoji="0" lang="fr-FR" sz="1800" b="0" i="0" u="none" strike="noStrike" kern="150" cap="none" spc="0" normalizeH="0" baseline="0" noProof="0" dirty="0">
                <a:ln>
                  <a:noFill/>
                </a:ln>
                <a:solidFill>
                  <a:srgbClr val="808030"/>
                </a:solidFill>
                <a:effectLst/>
                <a:uLnTx/>
                <a:uFillTx/>
                <a:latin typeface="Courier New" panose="02070309020205020404" pitchFamily="49" charset="0"/>
                <a:ea typeface="NSimSun" panose="02010609030101010101" pitchFamily="49" charset="-122"/>
                <a:cs typeface="+mn-cs"/>
              </a:rPr>
              <a:t>=</a:t>
            </a:r>
            <a:r>
              <a:rPr kumimoji="0" lang="fr-FR" sz="1800" b="0" i="0" u="none" strike="noStrike" kern="15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NSimSun" panose="02010609030101010101" pitchFamily="49" charset="-122"/>
                <a:cs typeface="+mn-cs"/>
              </a:rPr>
              <a:t> </a:t>
            </a:r>
            <a:r>
              <a:rPr kumimoji="0" lang="fr-FR" sz="1800" b="0" i="0" u="none" strike="noStrike" kern="150" cap="none" spc="0" normalizeH="0" baseline="0" noProof="0" dirty="0">
                <a:ln>
                  <a:noFill/>
                </a:ln>
                <a:solidFill>
                  <a:srgbClr val="008C00"/>
                </a:solidFill>
                <a:effectLst/>
                <a:uLnTx/>
                <a:uFillTx/>
                <a:latin typeface="Courier New" panose="02070309020205020404" pitchFamily="49" charset="0"/>
                <a:ea typeface="NSimSun" panose="02010609030101010101" pitchFamily="49" charset="-122"/>
                <a:cs typeface="+mn-cs"/>
              </a:rPr>
              <a:t>2</a:t>
            </a:r>
            <a:r>
              <a:rPr kumimoji="0" lang="fr-FR" sz="1800" b="0" i="0" u="none" strike="noStrike" kern="150" cap="none" spc="0" normalizeH="0" baseline="0" noProof="0" dirty="0">
                <a:ln>
                  <a:noFill/>
                </a:ln>
                <a:solidFill>
                  <a:srgbClr val="800080"/>
                </a:solidFill>
                <a:effectLst/>
                <a:uLnTx/>
                <a:uFillTx/>
                <a:latin typeface="Courier New" panose="02070309020205020404" pitchFamily="49" charset="0"/>
                <a:ea typeface="NSimSun" panose="02010609030101010101" pitchFamily="49" charset="-122"/>
                <a:cs typeface="+mn-cs"/>
              </a:rPr>
              <a:t>;</a:t>
            </a:r>
            <a:endParaRPr kumimoji="0" lang="fr-FR" sz="2400" b="0" i="0" u="none" strike="noStrike" kern="15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iberation Mono" panose="02070409020205020404" pitchFamily="49" charset="0"/>
              <a:ea typeface="NSimSun" panose="0201060903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5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NSimSun" panose="02010609030101010101" pitchFamily="49" charset="-122"/>
                <a:cs typeface="+mn-cs"/>
              </a:rPr>
              <a:t>  </a:t>
            </a:r>
            <a:r>
              <a:rPr kumimoji="0" lang="fr-FR" sz="1800" b="1" i="0" u="none" strike="noStrike" kern="150" cap="none" spc="0" normalizeH="0" baseline="0" noProof="0" dirty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Courier New" panose="02070309020205020404" pitchFamily="49" charset="0"/>
                <a:ea typeface="NSimSun" panose="02010609030101010101" pitchFamily="49" charset="-122"/>
                <a:cs typeface="+mn-cs"/>
              </a:rPr>
              <a:t>if</a:t>
            </a:r>
            <a:r>
              <a:rPr kumimoji="0" lang="fr-FR" sz="1800" b="0" i="0" u="none" strike="noStrike" kern="15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NSimSun" panose="02010609030101010101" pitchFamily="49" charset="-122"/>
                <a:cs typeface="+mn-cs"/>
              </a:rPr>
              <a:t> </a:t>
            </a:r>
            <a:r>
              <a:rPr kumimoji="0" lang="fr-FR" sz="1800" b="0" i="0" u="none" strike="noStrike" kern="150" cap="none" spc="0" normalizeH="0" baseline="0" noProof="0" dirty="0">
                <a:ln>
                  <a:noFill/>
                </a:ln>
                <a:solidFill>
                  <a:srgbClr val="808030"/>
                </a:solidFill>
                <a:effectLst/>
                <a:uLnTx/>
                <a:uFillTx/>
                <a:latin typeface="Courier New" panose="02070309020205020404" pitchFamily="49" charset="0"/>
                <a:ea typeface="NSimSun" panose="02010609030101010101" pitchFamily="49" charset="-122"/>
                <a:cs typeface="+mn-cs"/>
              </a:rPr>
              <a:t>(</a:t>
            </a:r>
            <a:r>
              <a:rPr kumimoji="0" lang="fr-FR" sz="1800" b="0" i="0" u="none" strike="noStrike" kern="15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NSimSun" panose="02010609030101010101" pitchFamily="49" charset="-122"/>
                <a:cs typeface="+mn-cs"/>
              </a:rPr>
              <a:t> </a:t>
            </a:r>
            <a:r>
              <a:rPr kumimoji="0" lang="fr-FR" sz="1800" b="0" i="0" u="none" strike="noStrike" kern="15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NSimSun" panose="02010609030101010101" pitchFamily="49" charset="-122"/>
                <a:cs typeface="+mn-cs"/>
              </a:rPr>
              <a:t>millis</a:t>
            </a:r>
            <a:r>
              <a:rPr kumimoji="0" lang="fr-FR" sz="1800" b="0" i="0" u="none" strike="noStrike" kern="150" cap="none" spc="0" normalizeH="0" baseline="0" noProof="0" dirty="0">
                <a:ln>
                  <a:noFill/>
                </a:ln>
                <a:solidFill>
                  <a:srgbClr val="808030"/>
                </a:solidFill>
                <a:effectLst/>
                <a:uLnTx/>
                <a:uFillTx/>
                <a:latin typeface="Courier New" panose="02070309020205020404" pitchFamily="49" charset="0"/>
                <a:ea typeface="NSimSun" panose="02010609030101010101" pitchFamily="49" charset="-122"/>
                <a:cs typeface="+mn-cs"/>
              </a:rPr>
              <a:t>()</a:t>
            </a:r>
            <a:r>
              <a:rPr kumimoji="0" lang="fr-FR" sz="1800" b="0" i="0" u="none" strike="noStrike" kern="15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NSimSun" panose="02010609030101010101" pitchFamily="49" charset="-122"/>
                <a:cs typeface="+mn-cs"/>
              </a:rPr>
              <a:t> </a:t>
            </a:r>
            <a:r>
              <a:rPr kumimoji="0" lang="fr-FR" sz="1800" b="0" i="0" u="none" strike="noStrike" kern="150" cap="none" spc="0" normalizeH="0" baseline="0" noProof="0" dirty="0">
                <a:ln>
                  <a:noFill/>
                </a:ln>
                <a:solidFill>
                  <a:srgbClr val="808030"/>
                </a:solidFill>
                <a:effectLst/>
                <a:uLnTx/>
                <a:uFillTx/>
                <a:latin typeface="Courier New" panose="02070309020205020404" pitchFamily="49" charset="0"/>
                <a:ea typeface="NSimSun" panose="02010609030101010101" pitchFamily="49" charset="-122"/>
                <a:cs typeface="+mn-cs"/>
              </a:rPr>
              <a:t>-</a:t>
            </a:r>
            <a:r>
              <a:rPr kumimoji="0" lang="fr-FR" sz="1800" b="0" i="0" u="none" strike="noStrike" kern="15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NSimSun" panose="02010609030101010101" pitchFamily="49" charset="-122"/>
                <a:cs typeface="+mn-cs"/>
              </a:rPr>
              <a:t> </a:t>
            </a:r>
            <a:r>
              <a:rPr kumimoji="0" lang="fr-FR" sz="1800" b="0" i="0" u="none" strike="noStrike" kern="15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NSimSun" panose="02010609030101010101" pitchFamily="49" charset="-122"/>
                <a:cs typeface="+mn-cs"/>
              </a:rPr>
              <a:t>lastSendTime</a:t>
            </a:r>
            <a:r>
              <a:rPr kumimoji="0" lang="fr-FR" sz="1800" b="0" i="0" u="none" strike="noStrike" kern="150" cap="none" spc="0" normalizeH="0" baseline="0" noProof="0" dirty="0">
                <a:ln>
                  <a:noFill/>
                </a:ln>
                <a:solidFill>
                  <a:srgbClr val="808030"/>
                </a:solidFill>
                <a:effectLst/>
                <a:uLnTx/>
                <a:uFillTx/>
                <a:latin typeface="Courier New" panose="02070309020205020404" pitchFamily="49" charset="0"/>
                <a:ea typeface="NSimSun" panose="02010609030101010101" pitchFamily="49" charset="-122"/>
                <a:cs typeface="+mn-cs"/>
              </a:rPr>
              <a:t>[</a:t>
            </a:r>
            <a:r>
              <a:rPr kumimoji="0" lang="fr-FR" sz="1800" b="0" i="0" u="none" strike="noStrike" kern="15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NSimSun" panose="02010609030101010101" pitchFamily="49" charset="-122"/>
                <a:cs typeface="+mn-cs"/>
              </a:rPr>
              <a:t>placeArray</a:t>
            </a:r>
            <a:r>
              <a:rPr kumimoji="0" lang="fr-FR" sz="1800" b="0" i="0" u="none" strike="noStrike" kern="150" cap="none" spc="0" normalizeH="0" baseline="0" noProof="0" dirty="0">
                <a:ln>
                  <a:noFill/>
                </a:ln>
                <a:solidFill>
                  <a:srgbClr val="808030"/>
                </a:solidFill>
                <a:effectLst/>
                <a:uLnTx/>
                <a:uFillTx/>
                <a:latin typeface="Courier New" panose="02070309020205020404" pitchFamily="49" charset="0"/>
                <a:ea typeface="NSimSun" panose="02010609030101010101" pitchFamily="49" charset="-122"/>
                <a:cs typeface="+mn-cs"/>
              </a:rPr>
              <a:t>]</a:t>
            </a:r>
            <a:r>
              <a:rPr kumimoji="0" lang="fr-FR" sz="1800" b="0" i="0" u="none" strike="noStrike" kern="15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NSimSun" panose="02010609030101010101" pitchFamily="49" charset="-122"/>
                <a:cs typeface="+mn-cs"/>
              </a:rPr>
              <a:t> </a:t>
            </a:r>
            <a:r>
              <a:rPr kumimoji="0" lang="fr-FR" sz="1800" b="0" i="0" u="none" strike="noStrike" kern="150" cap="none" spc="0" normalizeH="0" baseline="0" noProof="0" dirty="0">
                <a:ln>
                  <a:noFill/>
                </a:ln>
                <a:solidFill>
                  <a:srgbClr val="808030"/>
                </a:solidFill>
                <a:effectLst/>
                <a:uLnTx/>
                <a:uFillTx/>
                <a:latin typeface="Courier New" panose="02070309020205020404" pitchFamily="49" charset="0"/>
                <a:ea typeface="NSimSun" panose="02010609030101010101" pitchFamily="49" charset="-122"/>
                <a:cs typeface="+mn-cs"/>
              </a:rPr>
              <a:t>&gt;</a:t>
            </a:r>
            <a:r>
              <a:rPr kumimoji="0" lang="fr-FR" sz="1800" b="0" i="0" u="none" strike="noStrike" kern="15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NSimSun" panose="02010609030101010101" pitchFamily="49" charset="-122"/>
                <a:cs typeface="+mn-cs"/>
              </a:rPr>
              <a:t> </a:t>
            </a:r>
            <a:r>
              <a:rPr kumimoji="0" lang="fr-FR" sz="1800" b="0" i="0" u="none" strike="noStrike" kern="15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NSimSun" panose="02010609030101010101" pitchFamily="49" charset="-122"/>
                <a:cs typeface="+mn-cs"/>
              </a:rPr>
              <a:t>rateLimitMs</a:t>
            </a:r>
            <a:r>
              <a:rPr kumimoji="0" lang="fr-FR" sz="1800" b="0" i="0" u="none" strike="noStrike" kern="150" cap="none" spc="0" normalizeH="0" baseline="0" noProof="0" dirty="0">
                <a:ln>
                  <a:noFill/>
                </a:ln>
                <a:solidFill>
                  <a:srgbClr val="808030"/>
                </a:solidFill>
                <a:effectLst/>
                <a:uLnTx/>
                <a:uFillTx/>
                <a:latin typeface="Courier New" panose="02070309020205020404" pitchFamily="49" charset="0"/>
                <a:ea typeface="NSimSun" panose="02010609030101010101" pitchFamily="49" charset="-122"/>
                <a:cs typeface="+mn-cs"/>
              </a:rPr>
              <a:t>)</a:t>
            </a:r>
            <a:r>
              <a:rPr kumimoji="0" lang="fr-FR" sz="1800" b="0" i="0" u="none" strike="noStrike" kern="15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NSimSun" panose="02010609030101010101" pitchFamily="49" charset="-122"/>
                <a:cs typeface="+mn-cs"/>
              </a:rPr>
              <a:t> </a:t>
            </a:r>
            <a:r>
              <a:rPr kumimoji="0" lang="fr-FR" sz="1800" b="0" i="0" u="none" strike="noStrike" kern="150" cap="none" spc="0" normalizeH="0" baseline="0" noProof="0" dirty="0">
                <a:ln>
                  <a:noFill/>
                </a:ln>
                <a:solidFill>
                  <a:srgbClr val="800080"/>
                </a:solidFill>
                <a:effectLst/>
                <a:uLnTx/>
                <a:uFillTx/>
                <a:latin typeface="Courier New" panose="02070309020205020404" pitchFamily="49" charset="0"/>
                <a:ea typeface="NSimSun" panose="02010609030101010101" pitchFamily="49" charset="-122"/>
                <a:cs typeface="+mn-cs"/>
              </a:rPr>
              <a:t>{</a:t>
            </a:r>
            <a:endParaRPr kumimoji="0" lang="fr-FR" sz="2400" b="0" i="0" u="none" strike="noStrike" kern="15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iberation Mono" panose="02070409020205020404" pitchFamily="49" charset="0"/>
              <a:ea typeface="NSimSun" panose="0201060903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5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NSimSun" panose="02010609030101010101" pitchFamily="49" charset="-122"/>
                <a:cs typeface="+mn-cs"/>
              </a:rPr>
              <a:t>    </a:t>
            </a:r>
            <a:r>
              <a:rPr kumimoji="0" lang="fr-FR" sz="1800" b="0" i="0" u="none" strike="noStrike" kern="15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NSimSun" panose="02010609030101010101" pitchFamily="49" charset="-122"/>
                <a:cs typeface="+mn-cs"/>
              </a:rPr>
              <a:t>StaticJsonBuffer</a:t>
            </a:r>
            <a:r>
              <a:rPr kumimoji="0" lang="fr-FR" sz="1800" b="0" i="0" u="none" strike="noStrike" kern="150" cap="none" spc="0" normalizeH="0" baseline="0" noProof="0" dirty="0">
                <a:ln>
                  <a:noFill/>
                </a:ln>
                <a:solidFill>
                  <a:srgbClr val="800080"/>
                </a:solidFill>
                <a:effectLst/>
                <a:uLnTx/>
                <a:uFillTx/>
                <a:latin typeface="Courier New" panose="02070309020205020404" pitchFamily="49" charset="0"/>
                <a:ea typeface="NSimSun" panose="02010609030101010101" pitchFamily="49" charset="-122"/>
                <a:cs typeface="+mn-cs"/>
              </a:rPr>
              <a:t>&lt;</a:t>
            </a:r>
            <a:r>
              <a:rPr kumimoji="0" lang="fr-FR" sz="1800" b="0" i="0" u="none" strike="noStrike" kern="150" cap="none" spc="0" normalizeH="0" baseline="0" noProof="0" dirty="0">
                <a:ln>
                  <a:noFill/>
                </a:ln>
                <a:solidFill>
                  <a:srgbClr val="008C00"/>
                </a:solidFill>
                <a:effectLst/>
                <a:uLnTx/>
                <a:uFillTx/>
                <a:latin typeface="Courier New" panose="02070309020205020404" pitchFamily="49" charset="0"/>
                <a:ea typeface="NSimSun" panose="02010609030101010101" pitchFamily="49" charset="-122"/>
                <a:cs typeface="+mn-cs"/>
              </a:rPr>
              <a:t>200</a:t>
            </a:r>
            <a:r>
              <a:rPr kumimoji="0" lang="fr-FR" sz="1800" b="0" i="0" u="none" strike="noStrike" kern="150" cap="none" spc="0" normalizeH="0" baseline="0" noProof="0" dirty="0">
                <a:ln>
                  <a:noFill/>
                </a:ln>
                <a:solidFill>
                  <a:srgbClr val="800080"/>
                </a:solidFill>
                <a:effectLst/>
                <a:uLnTx/>
                <a:uFillTx/>
                <a:latin typeface="Courier New" panose="02070309020205020404" pitchFamily="49" charset="0"/>
                <a:ea typeface="NSimSun" panose="02010609030101010101" pitchFamily="49" charset="-122"/>
                <a:cs typeface="+mn-cs"/>
              </a:rPr>
              <a:t>&gt;</a:t>
            </a:r>
            <a:r>
              <a:rPr kumimoji="0" lang="fr-FR" sz="1800" b="0" i="0" u="none" strike="noStrike" kern="15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NSimSun" panose="02010609030101010101" pitchFamily="49" charset="-122"/>
                <a:cs typeface="+mn-cs"/>
              </a:rPr>
              <a:t> </a:t>
            </a:r>
            <a:r>
              <a:rPr kumimoji="0" lang="fr-FR" sz="1800" b="0" i="0" u="none" strike="noStrike" kern="15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NSimSun" panose="02010609030101010101" pitchFamily="49" charset="-122"/>
                <a:cs typeface="+mn-cs"/>
              </a:rPr>
              <a:t>jsonBuffer</a:t>
            </a:r>
            <a:r>
              <a:rPr kumimoji="0" lang="fr-FR" sz="1800" b="0" i="0" u="none" strike="noStrike" kern="150" cap="none" spc="0" normalizeH="0" baseline="0" noProof="0" dirty="0">
                <a:ln>
                  <a:noFill/>
                </a:ln>
                <a:solidFill>
                  <a:srgbClr val="800080"/>
                </a:solidFill>
                <a:effectLst/>
                <a:uLnTx/>
                <a:uFillTx/>
                <a:latin typeface="Courier New" panose="02070309020205020404" pitchFamily="49" charset="0"/>
                <a:ea typeface="NSimSun" panose="02010609030101010101" pitchFamily="49" charset="-122"/>
                <a:cs typeface="+mn-cs"/>
              </a:rPr>
              <a:t>;</a:t>
            </a:r>
            <a:r>
              <a:rPr kumimoji="0" lang="fr-FR" sz="1800" b="0" i="0" u="none" strike="noStrike" kern="15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NSimSun" panose="02010609030101010101" pitchFamily="49" charset="-122"/>
                <a:cs typeface="+mn-cs"/>
              </a:rPr>
              <a:t> </a:t>
            </a:r>
            <a:r>
              <a:rPr kumimoji="0" lang="fr-FR" sz="1800" b="0" i="0" u="none" strike="noStrike" kern="150" cap="none" spc="0" normalizeH="0" baseline="0" noProof="0" dirty="0">
                <a:ln>
                  <a:noFill/>
                </a:ln>
                <a:solidFill>
                  <a:srgbClr val="696969"/>
                </a:solidFill>
                <a:effectLst/>
                <a:uLnTx/>
                <a:uFillTx/>
                <a:latin typeface="Courier New" panose="02070309020205020404" pitchFamily="49" charset="0"/>
                <a:ea typeface="NSimSun" panose="02010609030101010101" pitchFamily="49" charset="-122"/>
                <a:cs typeface="+mn-cs"/>
              </a:rPr>
              <a:t> </a:t>
            </a:r>
            <a:endParaRPr kumimoji="0" lang="fr-FR" sz="2400" b="0" i="0" u="none" strike="noStrike" kern="15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iberation Mono" panose="02070409020205020404" pitchFamily="49" charset="0"/>
              <a:ea typeface="NSimSun" panose="0201060903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5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NSimSun" panose="02010609030101010101" pitchFamily="49" charset="-122"/>
                <a:cs typeface="+mn-cs"/>
              </a:rPr>
              <a:t>    </a:t>
            </a:r>
            <a:r>
              <a:rPr kumimoji="0" lang="fr-FR" sz="1800" b="0" i="0" u="none" strike="noStrike" kern="15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NSimSun" panose="02010609030101010101" pitchFamily="49" charset="-122"/>
                <a:cs typeface="+mn-cs"/>
              </a:rPr>
              <a:t>JsonObject</a:t>
            </a:r>
            <a:r>
              <a:rPr kumimoji="0" lang="fr-FR" sz="1800" b="0" i="0" u="none" strike="noStrike" kern="150" cap="none" spc="0" normalizeH="0" baseline="0" noProof="0" dirty="0">
                <a:ln>
                  <a:noFill/>
                </a:ln>
                <a:solidFill>
                  <a:srgbClr val="808030"/>
                </a:solidFill>
                <a:effectLst/>
                <a:uLnTx/>
                <a:uFillTx/>
                <a:latin typeface="Courier New" panose="02070309020205020404" pitchFamily="49" charset="0"/>
                <a:ea typeface="NSimSun" panose="02010609030101010101" pitchFamily="49" charset="-122"/>
                <a:cs typeface="+mn-cs"/>
              </a:rPr>
              <a:t>&amp;</a:t>
            </a:r>
            <a:r>
              <a:rPr kumimoji="0" lang="fr-FR" sz="1800" b="0" i="0" u="none" strike="noStrike" kern="15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NSimSun" panose="02010609030101010101" pitchFamily="49" charset="-122"/>
                <a:cs typeface="+mn-cs"/>
              </a:rPr>
              <a:t> root </a:t>
            </a:r>
            <a:r>
              <a:rPr kumimoji="0" lang="fr-FR" sz="1800" b="0" i="0" u="none" strike="noStrike" kern="150" cap="none" spc="0" normalizeH="0" baseline="0" noProof="0" dirty="0">
                <a:ln>
                  <a:noFill/>
                </a:ln>
                <a:solidFill>
                  <a:srgbClr val="808030"/>
                </a:solidFill>
                <a:effectLst/>
                <a:uLnTx/>
                <a:uFillTx/>
                <a:latin typeface="Courier New" panose="02070309020205020404" pitchFamily="49" charset="0"/>
                <a:ea typeface="NSimSun" panose="02010609030101010101" pitchFamily="49" charset="-122"/>
                <a:cs typeface="+mn-cs"/>
              </a:rPr>
              <a:t>=</a:t>
            </a:r>
            <a:r>
              <a:rPr kumimoji="0" lang="fr-FR" sz="1800" b="0" i="0" u="none" strike="noStrike" kern="15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NSimSun" panose="02010609030101010101" pitchFamily="49" charset="-122"/>
                <a:cs typeface="+mn-cs"/>
              </a:rPr>
              <a:t> </a:t>
            </a:r>
            <a:r>
              <a:rPr kumimoji="0" lang="fr-FR" sz="1800" b="0" i="0" u="none" strike="noStrike" kern="15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NSimSun" panose="02010609030101010101" pitchFamily="49" charset="-122"/>
                <a:cs typeface="+mn-cs"/>
              </a:rPr>
              <a:t>jsonBuffer</a:t>
            </a:r>
            <a:r>
              <a:rPr kumimoji="0" lang="fr-FR" sz="1800" b="0" i="0" u="none" strike="noStrike" kern="150" cap="none" spc="0" normalizeH="0" baseline="0" noProof="0" dirty="0" err="1">
                <a:ln>
                  <a:noFill/>
                </a:ln>
                <a:solidFill>
                  <a:srgbClr val="808030"/>
                </a:solidFill>
                <a:effectLst/>
                <a:uLnTx/>
                <a:uFillTx/>
                <a:latin typeface="Courier New" panose="02070309020205020404" pitchFamily="49" charset="0"/>
                <a:ea typeface="NSimSun" panose="02010609030101010101" pitchFamily="49" charset="-122"/>
                <a:cs typeface="+mn-cs"/>
              </a:rPr>
              <a:t>.</a:t>
            </a:r>
            <a:r>
              <a:rPr kumimoji="0" lang="fr-FR" sz="1800" b="0" i="0" u="none" strike="noStrike" kern="15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NSimSun" panose="02010609030101010101" pitchFamily="49" charset="-122"/>
                <a:cs typeface="+mn-cs"/>
              </a:rPr>
              <a:t>createObject</a:t>
            </a:r>
            <a:r>
              <a:rPr kumimoji="0" lang="fr-FR" sz="1800" b="0" i="0" u="none" strike="noStrike" kern="150" cap="none" spc="0" normalizeH="0" baseline="0" noProof="0" dirty="0">
                <a:ln>
                  <a:noFill/>
                </a:ln>
                <a:solidFill>
                  <a:srgbClr val="808030"/>
                </a:solidFill>
                <a:effectLst/>
                <a:uLnTx/>
                <a:uFillTx/>
                <a:latin typeface="Courier New" panose="02070309020205020404" pitchFamily="49" charset="0"/>
                <a:ea typeface="NSimSun" panose="02010609030101010101" pitchFamily="49" charset="-122"/>
                <a:cs typeface="+mn-cs"/>
              </a:rPr>
              <a:t>()</a:t>
            </a:r>
            <a:r>
              <a:rPr kumimoji="0" lang="fr-FR" sz="1800" b="0" i="0" u="none" strike="noStrike" kern="150" cap="none" spc="0" normalizeH="0" baseline="0" noProof="0" dirty="0">
                <a:ln>
                  <a:noFill/>
                </a:ln>
                <a:solidFill>
                  <a:srgbClr val="800080"/>
                </a:solidFill>
                <a:effectLst/>
                <a:uLnTx/>
                <a:uFillTx/>
                <a:latin typeface="Courier New" panose="02070309020205020404" pitchFamily="49" charset="0"/>
                <a:ea typeface="NSimSun" panose="02010609030101010101" pitchFamily="49" charset="-122"/>
                <a:cs typeface="+mn-cs"/>
              </a:rPr>
              <a:t>;</a:t>
            </a:r>
            <a:r>
              <a:rPr kumimoji="0" lang="fr-FR" sz="1800" b="0" i="0" u="none" strike="noStrike" kern="15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NSimSun" panose="02010609030101010101" pitchFamily="49" charset="-122"/>
                <a:cs typeface="+mn-cs"/>
              </a:rPr>
              <a:t> </a:t>
            </a:r>
            <a:r>
              <a:rPr kumimoji="0" lang="fr-FR" sz="1800" b="0" i="0" u="none" strike="noStrike" kern="150" cap="none" spc="0" normalizeH="0" baseline="0" noProof="0" dirty="0">
                <a:ln>
                  <a:noFill/>
                </a:ln>
                <a:solidFill>
                  <a:srgbClr val="696969"/>
                </a:solidFill>
                <a:effectLst/>
                <a:uLnTx/>
                <a:uFillTx/>
                <a:latin typeface="Courier New" panose="02070309020205020404" pitchFamily="49" charset="0"/>
                <a:ea typeface="NSimSun" panose="02010609030101010101" pitchFamily="49" charset="-122"/>
                <a:cs typeface="+mn-cs"/>
              </a:rPr>
              <a:t> </a:t>
            </a:r>
            <a:endParaRPr kumimoji="0" lang="fr-FR" sz="2400" b="0" i="0" u="none" strike="noStrike" kern="15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iberation Mono" panose="02070409020205020404" pitchFamily="49" charset="0"/>
              <a:ea typeface="NSimSun" panose="0201060903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5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NSimSun" panose="02010609030101010101" pitchFamily="49" charset="-122"/>
                <a:cs typeface="+mn-cs"/>
              </a:rPr>
              <a:t>    root</a:t>
            </a:r>
            <a:r>
              <a:rPr kumimoji="0" lang="fr-FR" sz="1800" b="0" i="0" u="none" strike="noStrike" kern="150" cap="none" spc="0" normalizeH="0" baseline="0" noProof="0" dirty="0">
                <a:ln>
                  <a:noFill/>
                </a:ln>
                <a:solidFill>
                  <a:srgbClr val="808030"/>
                </a:solidFill>
                <a:effectLst/>
                <a:uLnTx/>
                <a:uFillTx/>
                <a:latin typeface="Courier New" panose="02070309020205020404" pitchFamily="49" charset="0"/>
                <a:ea typeface="NSimSun" panose="02010609030101010101" pitchFamily="49" charset="-122"/>
                <a:cs typeface="+mn-cs"/>
              </a:rPr>
              <a:t>[</a:t>
            </a:r>
            <a:r>
              <a:rPr kumimoji="0" lang="fr-FR" sz="1800" b="0" i="0" u="none" strike="noStrike" kern="150" cap="none" spc="0" normalizeH="0" baseline="0" noProof="0" dirty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Courier New" panose="02070309020205020404" pitchFamily="49" charset="0"/>
                <a:ea typeface="NSimSun" panose="02010609030101010101" pitchFamily="49" charset="-122"/>
                <a:cs typeface="+mn-cs"/>
              </a:rPr>
              <a:t>"</a:t>
            </a:r>
            <a:r>
              <a:rPr kumimoji="0" lang="fr-FR" sz="1800" b="0" i="0" u="none" strike="noStrike" kern="150" cap="none" spc="0" normalizeH="0" baseline="0" noProof="0" dirty="0">
                <a:ln>
                  <a:noFill/>
                </a:ln>
                <a:solidFill>
                  <a:srgbClr val="0000E6"/>
                </a:solidFill>
                <a:effectLst/>
                <a:uLnTx/>
                <a:uFillTx/>
                <a:latin typeface="Courier New" panose="02070309020205020404" pitchFamily="49" charset="0"/>
                <a:ea typeface="NSimSun" panose="02010609030101010101" pitchFamily="49" charset="-122"/>
                <a:cs typeface="+mn-cs"/>
              </a:rPr>
              <a:t>type</a:t>
            </a:r>
            <a:r>
              <a:rPr kumimoji="0" lang="fr-FR" sz="1800" b="0" i="0" u="none" strike="noStrike" kern="150" cap="none" spc="0" normalizeH="0" baseline="0" noProof="0" dirty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Courier New" panose="02070309020205020404" pitchFamily="49" charset="0"/>
                <a:ea typeface="NSimSun" panose="02010609030101010101" pitchFamily="49" charset="-122"/>
                <a:cs typeface="+mn-cs"/>
              </a:rPr>
              <a:t>"</a:t>
            </a:r>
            <a:r>
              <a:rPr kumimoji="0" lang="fr-FR" sz="1800" b="0" i="0" u="none" strike="noStrike" kern="150" cap="none" spc="0" normalizeH="0" baseline="0" noProof="0" dirty="0">
                <a:ln>
                  <a:noFill/>
                </a:ln>
                <a:solidFill>
                  <a:srgbClr val="808030"/>
                </a:solidFill>
                <a:effectLst/>
                <a:uLnTx/>
                <a:uFillTx/>
                <a:latin typeface="Courier New" panose="02070309020205020404" pitchFamily="49" charset="0"/>
                <a:ea typeface="NSimSun" panose="02010609030101010101" pitchFamily="49" charset="-122"/>
                <a:cs typeface="+mn-cs"/>
              </a:rPr>
              <a:t>]</a:t>
            </a:r>
            <a:r>
              <a:rPr kumimoji="0" lang="fr-FR" sz="1800" b="0" i="0" u="none" strike="noStrike" kern="15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NSimSun" panose="02010609030101010101" pitchFamily="49" charset="-122"/>
                <a:cs typeface="+mn-cs"/>
              </a:rPr>
              <a:t> </a:t>
            </a:r>
            <a:r>
              <a:rPr kumimoji="0" lang="fr-FR" sz="1800" b="0" i="0" u="none" strike="noStrike" kern="150" cap="none" spc="0" normalizeH="0" baseline="0" noProof="0" dirty="0">
                <a:ln>
                  <a:noFill/>
                </a:ln>
                <a:solidFill>
                  <a:srgbClr val="808030"/>
                </a:solidFill>
                <a:effectLst/>
                <a:uLnTx/>
                <a:uFillTx/>
                <a:latin typeface="Courier New" panose="02070309020205020404" pitchFamily="49" charset="0"/>
                <a:ea typeface="NSimSun" panose="02010609030101010101" pitchFamily="49" charset="-122"/>
                <a:cs typeface="+mn-cs"/>
              </a:rPr>
              <a:t>=</a:t>
            </a:r>
            <a:r>
              <a:rPr kumimoji="0" lang="fr-FR" sz="1800" b="0" i="0" u="none" strike="noStrike" kern="15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NSimSun" panose="02010609030101010101" pitchFamily="49" charset="-122"/>
                <a:cs typeface="+mn-cs"/>
              </a:rPr>
              <a:t> key</a:t>
            </a:r>
            <a:r>
              <a:rPr kumimoji="0" lang="fr-FR" sz="1800" b="0" i="0" u="none" strike="noStrike" kern="150" cap="none" spc="0" normalizeH="0" baseline="0" noProof="0" dirty="0">
                <a:ln>
                  <a:noFill/>
                </a:ln>
                <a:solidFill>
                  <a:srgbClr val="800080"/>
                </a:solidFill>
                <a:effectLst/>
                <a:uLnTx/>
                <a:uFillTx/>
                <a:latin typeface="Courier New" panose="02070309020205020404" pitchFamily="49" charset="0"/>
                <a:ea typeface="NSimSun" panose="02010609030101010101" pitchFamily="49" charset="-122"/>
                <a:cs typeface="+mn-cs"/>
              </a:rPr>
              <a:t>;</a:t>
            </a:r>
            <a:r>
              <a:rPr kumimoji="0" lang="fr-FR" sz="1800" b="0" i="0" u="none" strike="noStrike" kern="15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NSimSun" panose="02010609030101010101" pitchFamily="49" charset="-122"/>
                <a:cs typeface="+mn-cs"/>
              </a:rPr>
              <a:t> </a:t>
            </a:r>
            <a:r>
              <a:rPr kumimoji="0" lang="fr-FR" sz="1800" b="0" i="0" u="none" strike="noStrike" kern="150" cap="none" spc="0" normalizeH="0" baseline="0" noProof="0" dirty="0">
                <a:ln>
                  <a:noFill/>
                </a:ln>
                <a:solidFill>
                  <a:srgbClr val="696969"/>
                </a:solidFill>
                <a:effectLst/>
                <a:uLnTx/>
                <a:uFillTx/>
                <a:latin typeface="Courier New" panose="02070309020205020404" pitchFamily="49" charset="0"/>
                <a:ea typeface="NSimSun" panose="02010609030101010101" pitchFamily="49" charset="-122"/>
                <a:cs typeface="+mn-cs"/>
              </a:rPr>
              <a:t> </a:t>
            </a:r>
            <a:endParaRPr kumimoji="0" lang="fr-FR" sz="2400" b="0" i="0" u="none" strike="noStrike" kern="15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iberation Mono" panose="02070409020205020404" pitchFamily="49" charset="0"/>
              <a:ea typeface="NSimSun" panose="0201060903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5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NSimSun" panose="02010609030101010101" pitchFamily="49" charset="-122"/>
                <a:cs typeface="+mn-cs"/>
              </a:rPr>
              <a:t>    root</a:t>
            </a:r>
            <a:r>
              <a:rPr kumimoji="0" lang="fr-FR" sz="1800" b="0" i="0" u="none" strike="noStrike" kern="150" cap="none" spc="0" normalizeH="0" baseline="0" noProof="0" dirty="0">
                <a:ln>
                  <a:noFill/>
                </a:ln>
                <a:solidFill>
                  <a:srgbClr val="808030"/>
                </a:solidFill>
                <a:effectLst/>
                <a:uLnTx/>
                <a:uFillTx/>
                <a:latin typeface="Courier New" panose="02070309020205020404" pitchFamily="49" charset="0"/>
                <a:ea typeface="NSimSun" panose="02010609030101010101" pitchFamily="49" charset="-122"/>
                <a:cs typeface="+mn-cs"/>
              </a:rPr>
              <a:t>[</a:t>
            </a:r>
            <a:r>
              <a:rPr kumimoji="0" lang="fr-FR" sz="1800" b="0" i="0" u="none" strike="noStrike" kern="150" cap="none" spc="0" normalizeH="0" baseline="0" noProof="0" dirty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Courier New" panose="02070309020205020404" pitchFamily="49" charset="0"/>
                <a:ea typeface="NSimSun" panose="02010609030101010101" pitchFamily="49" charset="-122"/>
                <a:cs typeface="+mn-cs"/>
              </a:rPr>
              <a:t>"</a:t>
            </a:r>
            <a:r>
              <a:rPr kumimoji="0" lang="fr-FR" sz="1800" b="0" i="0" u="none" strike="noStrike" kern="150" cap="none" spc="0" normalizeH="0" baseline="0" noProof="0" dirty="0">
                <a:ln>
                  <a:noFill/>
                </a:ln>
                <a:solidFill>
                  <a:srgbClr val="0000E6"/>
                </a:solidFill>
                <a:effectLst/>
                <a:uLnTx/>
                <a:uFillTx/>
                <a:latin typeface="Courier New" panose="02070309020205020404" pitchFamily="49" charset="0"/>
                <a:ea typeface="NSimSun" panose="02010609030101010101" pitchFamily="49" charset="-122"/>
                <a:cs typeface="+mn-cs"/>
              </a:rPr>
              <a:t>data</a:t>
            </a:r>
            <a:r>
              <a:rPr kumimoji="0" lang="fr-FR" sz="1800" b="0" i="0" u="none" strike="noStrike" kern="150" cap="none" spc="0" normalizeH="0" baseline="0" noProof="0" dirty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Courier New" panose="02070309020205020404" pitchFamily="49" charset="0"/>
                <a:ea typeface="NSimSun" panose="02010609030101010101" pitchFamily="49" charset="-122"/>
                <a:cs typeface="+mn-cs"/>
              </a:rPr>
              <a:t>"</a:t>
            </a:r>
            <a:r>
              <a:rPr kumimoji="0" lang="fr-FR" sz="1800" b="0" i="0" u="none" strike="noStrike" kern="150" cap="none" spc="0" normalizeH="0" baseline="0" noProof="0" dirty="0">
                <a:ln>
                  <a:noFill/>
                </a:ln>
                <a:solidFill>
                  <a:srgbClr val="808030"/>
                </a:solidFill>
                <a:effectLst/>
                <a:uLnTx/>
                <a:uFillTx/>
                <a:latin typeface="Courier New" panose="02070309020205020404" pitchFamily="49" charset="0"/>
                <a:ea typeface="NSimSun" panose="02010609030101010101" pitchFamily="49" charset="-122"/>
                <a:cs typeface="+mn-cs"/>
              </a:rPr>
              <a:t>]</a:t>
            </a:r>
            <a:r>
              <a:rPr kumimoji="0" lang="fr-FR" sz="1800" b="0" i="0" u="none" strike="noStrike" kern="15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NSimSun" panose="02010609030101010101" pitchFamily="49" charset="-122"/>
                <a:cs typeface="+mn-cs"/>
              </a:rPr>
              <a:t> </a:t>
            </a:r>
            <a:r>
              <a:rPr kumimoji="0" lang="fr-FR" sz="1800" b="0" i="0" u="none" strike="noStrike" kern="150" cap="none" spc="0" normalizeH="0" baseline="0" noProof="0" dirty="0">
                <a:ln>
                  <a:noFill/>
                </a:ln>
                <a:solidFill>
                  <a:srgbClr val="808030"/>
                </a:solidFill>
                <a:effectLst/>
                <a:uLnTx/>
                <a:uFillTx/>
                <a:latin typeface="Courier New" panose="02070309020205020404" pitchFamily="49" charset="0"/>
                <a:ea typeface="NSimSun" panose="02010609030101010101" pitchFamily="49" charset="-122"/>
                <a:cs typeface="+mn-cs"/>
              </a:rPr>
              <a:t>=</a:t>
            </a:r>
            <a:r>
              <a:rPr kumimoji="0" lang="fr-FR" sz="1800" b="0" i="0" u="none" strike="noStrike" kern="15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NSimSun" panose="02010609030101010101" pitchFamily="49" charset="-122"/>
                <a:cs typeface="+mn-cs"/>
              </a:rPr>
              <a:t> data</a:t>
            </a:r>
            <a:r>
              <a:rPr kumimoji="0" lang="fr-FR" sz="1800" b="0" i="0" u="none" strike="noStrike" kern="150" cap="none" spc="0" normalizeH="0" baseline="0" noProof="0" dirty="0">
                <a:ln>
                  <a:noFill/>
                </a:ln>
                <a:solidFill>
                  <a:srgbClr val="800080"/>
                </a:solidFill>
                <a:effectLst/>
                <a:uLnTx/>
                <a:uFillTx/>
                <a:latin typeface="Courier New" panose="02070309020205020404" pitchFamily="49" charset="0"/>
                <a:ea typeface="NSimSun" panose="02010609030101010101" pitchFamily="49" charset="-122"/>
                <a:cs typeface="+mn-cs"/>
              </a:rPr>
              <a:t>;</a:t>
            </a:r>
            <a:r>
              <a:rPr kumimoji="0" lang="fr-FR" sz="1800" b="0" i="0" u="none" strike="noStrike" kern="15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NSimSun" panose="02010609030101010101" pitchFamily="49" charset="-122"/>
                <a:cs typeface="+mn-cs"/>
              </a:rPr>
              <a:t> </a:t>
            </a:r>
            <a:r>
              <a:rPr kumimoji="0" lang="fr-FR" sz="1800" b="0" i="0" u="none" strike="noStrike" kern="150" cap="none" spc="0" normalizeH="0" baseline="0" noProof="0" dirty="0">
                <a:ln>
                  <a:noFill/>
                </a:ln>
                <a:solidFill>
                  <a:srgbClr val="696969"/>
                </a:solidFill>
                <a:effectLst/>
                <a:uLnTx/>
                <a:uFillTx/>
                <a:latin typeface="Courier New" panose="02070309020205020404" pitchFamily="49" charset="0"/>
                <a:ea typeface="NSimSun" panose="02010609030101010101" pitchFamily="49" charset="-122"/>
                <a:cs typeface="+mn-cs"/>
              </a:rPr>
              <a:t> </a:t>
            </a:r>
            <a:endParaRPr kumimoji="0" lang="fr-FR" sz="2400" b="0" i="0" u="none" strike="noStrike" kern="15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iberation Mono" panose="02070409020205020404" pitchFamily="49" charset="0"/>
              <a:ea typeface="NSimSun" panose="0201060903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5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NSimSun" panose="02010609030101010101" pitchFamily="49" charset="-122"/>
                <a:cs typeface="+mn-cs"/>
              </a:rPr>
              <a:t>    </a:t>
            </a:r>
            <a:r>
              <a:rPr kumimoji="0" lang="fr-FR" sz="1800" b="0" i="0" u="none" strike="noStrike" kern="15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NSimSun" panose="02010609030101010101" pitchFamily="49" charset="-122"/>
                <a:cs typeface="+mn-cs"/>
              </a:rPr>
              <a:t>root</a:t>
            </a:r>
            <a:r>
              <a:rPr kumimoji="0" lang="fr-FR" sz="1800" b="0" i="0" u="none" strike="noStrike" kern="150" cap="none" spc="0" normalizeH="0" baseline="0" noProof="0" dirty="0" err="1">
                <a:ln>
                  <a:noFill/>
                </a:ln>
                <a:solidFill>
                  <a:srgbClr val="808030"/>
                </a:solidFill>
                <a:effectLst/>
                <a:uLnTx/>
                <a:uFillTx/>
                <a:latin typeface="Courier New" panose="02070309020205020404" pitchFamily="49" charset="0"/>
                <a:ea typeface="NSimSun" panose="02010609030101010101" pitchFamily="49" charset="-122"/>
                <a:cs typeface="+mn-cs"/>
              </a:rPr>
              <a:t>.</a:t>
            </a:r>
            <a:r>
              <a:rPr kumimoji="0" lang="fr-FR" sz="1800" b="0" i="0" u="none" strike="noStrike" kern="15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NSimSun" panose="02010609030101010101" pitchFamily="49" charset="-122"/>
                <a:cs typeface="+mn-cs"/>
              </a:rPr>
              <a:t>printTo</a:t>
            </a:r>
            <a:r>
              <a:rPr kumimoji="0" lang="fr-FR" sz="1800" b="0" i="0" u="none" strike="noStrike" kern="150" cap="none" spc="0" normalizeH="0" baseline="0" noProof="0" dirty="0">
                <a:ln>
                  <a:noFill/>
                </a:ln>
                <a:solidFill>
                  <a:srgbClr val="808030"/>
                </a:solidFill>
                <a:effectLst/>
                <a:uLnTx/>
                <a:uFillTx/>
                <a:latin typeface="Courier New" panose="02070309020205020404" pitchFamily="49" charset="0"/>
                <a:ea typeface="NSimSun" panose="02010609030101010101" pitchFamily="49" charset="-122"/>
                <a:cs typeface="+mn-cs"/>
              </a:rPr>
              <a:t>(</a:t>
            </a:r>
            <a:r>
              <a:rPr kumimoji="0" lang="fr-FR" sz="1800" b="0" i="0" u="none" strike="noStrike" kern="15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NSimSun" panose="02010609030101010101" pitchFamily="49" charset="-122"/>
                <a:cs typeface="+mn-cs"/>
              </a:rPr>
              <a:t>hc06</a:t>
            </a:r>
            <a:r>
              <a:rPr kumimoji="0" lang="fr-FR" sz="1800" b="0" i="0" u="none" strike="noStrike" kern="150" cap="none" spc="0" normalizeH="0" baseline="0" noProof="0" dirty="0">
                <a:ln>
                  <a:noFill/>
                </a:ln>
                <a:solidFill>
                  <a:srgbClr val="808030"/>
                </a:solidFill>
                <a:effectLst/>
                <a:uLnTx/>
                <a:uFillTx/>
                <a:latin typeface="Courier New" panose="02070309020205020404" pitchFamily="49" charset="0"/>
                <a:ea typeface="NSimSun" panose="02010609030101010101" pitchFamily="49" charset="-122"/>
                <a:cs typeface="+mn-cs"/>
              </a:rPr>
              <a:t>)</a:t>
            </a:r>
            <a:r>
              <a:rPr kumimoji="0" lang="fr-FR" sz="1800" b="0" i="0" u="none" strike="noStrike" kern="150" cap="none" spc="0" normalizeH="0" baseline="0" noProof="0" dirty="0">
                <a:ln>
                  <a:noFill/>
                </a:ln>
                <a:solidFill>
                  <a:srgbClr val="800080"/>
                </a:solidFill>
                <a:effectLst/>
                <a:uLnTx/>
                <a:uFillTx/>
                <a:latin typeface="Courier New" panose="02070309020205020404" pitchFamily="49" charset="0"/>
                <a:ea typeface="NSimSun" panose="02010609030101010101" pitchFamily="49" charset="-122"/>
                <a:cs typeface="+mn-cs"/>
              </a:rPr>
              <a:t>;</a:t>
            </a:r>
            <a:r>
              <a:rPr kumimoji="0" lang="fr-FR" sz="1800" b="0" i="0" u="none" strike="noStrike" kern="15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NSimSun" panose="02010609030101010101" pitchFamily="49" charset="-122"/>
                <a:cs typeface="+mn-cs"/>
              </a:rPr>
              <a:t> </a:t>
            </a:r>
            <a:r>
              <a:rPr kumimoji="0" lang="fr-FR" sz="1800" b="0" i="0" u="none" strike="noStrike" kern="150" cap="none" spc="0" normalizeH="0" baseline="0" noProof="0" dirty="0">
                <a:ln>
                  <a:noFill/>
                </a:ln>
                <a:solidFill>
                  <a:srgbClr val="696969"/>
                </a:solidFill>
                <a:effectLst/>
                <a:uLnTx/>
                <a:uFillTx/>
                <a:latin typeface="Courier New" panose="02070309020205020404" pitchFamily="49" charset="0"/>
                <a:ea typeface="NSimSun" panose="02010609030101010101" pitchFamily="49" charset="-122"/>
                <a:cs typeface="+mn-cs"/>
              </a:rPr>
              <a:t> </a:t>
            </a:r>
            <a:endParaRPr kumimoji="0" lang="fr-FR" sz="2400" b="0" i="0" u="none" strike="noStrike" kern="15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iberation Mono" panose="02070409020205020404" pitchFamily="49" charset="0"/>
              <a:ea typeface="NSimSun" panose="0201060903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5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NSimSun" panose="02010609030101010101" pitchFamily="49" charset="-122"/>
                <a:cs typeface="+mn-cs"/>
              </a:rPr>
              <a:t>    </a:t>
            </a:r>
            <a:r>
              <a:rPr kumimoji="0" lang="fr-FR" sz="1800" b="0" i="0" u="none" strike="noStrike" kern="15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NSimSun" panose="02010609030101010101" pitchFamily="49" charset="-122"/>
                <a:cs typeface="+mn-cs"/>
              </a:rPr>
              <a:t>lastSendTime</a:t>
            </a:r>
            <a:r>
              <a:rPr kumimoji="0" lang="fr-FR" sz="1800" b="0" i="0" u="none" strike="noStrike" kern="150" cap="none" spc="0" normalizeH="0" baseline="0" noProof="0" dirty="0">
                <a:ln>
                  <a:noFill/>
                </a:ln>
                <a:solidFill>
                  <a:srgbClr val="808030"/>
                </a:solidFill>
                <a:effectLst/>
                <a:uLnTx/>
                <a:uFillTx/>
                <a:latin typeface="Courier New" panose="02070309020205020404" pitchFamily="49" charset="0"/>
                <a:ea typeface="NSimSun" panose="02010609030101010101" pitchFamily="49" charset="-122"/>
                <a:cs typeface="+mn-cs"/>
              </a:rPr>
              <a:t>[</a:t>
            </a:r>
            <a:r>
              <a:rPr kumimoji="0" lang="fr-FR" sz="1800" b="0" i="0" u="none" strike="noStrike" kern="15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NSimSun" panose="02010609030101010101" pitchFamily="49" charset="-122"/>
                <a:cs typeface="+mn-cs"/>
              </a:rPr>
              <a:t>placeArray</a:t>
            </a:r>
            <a:r>
              <a:rPr kumimoji="0" lang="fr-FR" sz="1800" b="0" i="0" u="none" strike="noStrike" kern="150" cap="none" spc="0" normalizeH="0" baseline="0" noProof="0" dirty="0">
                <a:ln>
                  <a:noFill/>
                </a:ln>
                <a:solidFill>
                  <a:srgbClr val="808030"/>
                </a:solidFill>
                <a:effectLst/>
                <a:uLnTx/>
                <a:uFillTx/>
                <a:latin typeface="Courier New" panose="02070309020205020404" pitchFamily="49" charset="0"/>
                <a:ea typeface="NSimSun" panose="02010609030101010101" pitchFamily="49" charset="-122"/>
                <a:cs typeface="+mn-cs"/>
              </a:rPr>
              <a:t>]</a:t>
            </a:r>
            <a:r>
              <a:rPr kumimoji="0" lang="fr-FR" sz="1800" b="0" i="0" u="none" strike="noStrike" kern="15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NSimSun" panose="02010609030101010101" pitchFamily="49" charset="-122"/>
                <a:cs typeface="+mn-cs"/>
              </a:rPr>
              <a:t> </a:t>
            </a:r>
            <a:r>
              <a:rPr kumimoji="0" lang="fr-FR" sz="1800" b="0" i="0" u="none" strike="noStrike" kern="150" cap="none" spc="0" normalizeH="0" baseline="0" noProof="0" dirty="0">
                <a:ln>
                  <a:noFill/>
                </a:ln>
                <a:solidFill>
                  <a:srgbClr val="808030"/>
                </a:solidFill>
                <a:effectLst/>
                <a:uLnTx/>
                <a:uFillTx/>
                <a:latin typeface="Courier New" panose="02070309020205020404" pitchFamily="49" charset="0"/>
                <a:ea typeface="NSimSun" panose="02010609030101010101" pitchFamily="49" charset="-122"/>
                <a:cs typeface="+mn-cs"/>
              </a:rPr>
              <a:t>=</a:t>
            </a:r>
            <a:r>
              <a:rPr kumimoji="0" lang="fr-FR" sz="1800" b="0" i="0" u="none" strike="noStrike" kern="15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NSimSun" panose="02010609030101010101" pitchFamily="49" charset="-122"/>
                <a:cs typeface="+mn-cs"/>
              </a:rPr>
              <a:t> </a:t>
            </a:r>
            <a:r>
              <a:rPr kumimoji="0" lang="fr-FR" sz="1800" b="0" i="0" u="none" strike="noStrike" kern="15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NSimSun" panose="02010609030101010101" pitchFamily="49" charset="-122"/>
                <a:cs typeface="+mn-cs"/>
              </a:rPr>
              <a:t>lastSendTime</a:t>
            </a:r>
            <a:r>
              <a:rPr kumimoji="0" lang="fr-FR" sz="1800" b="0" i="0" u="none" strike="noStrike" kern="150" cap="none" spc="0" normalizeH="0" baseline="0" noProof="0" dirty="0">
                <a:ln>
                  <a:noFill/>
                </a:ln>
                <a:solidFill>
                  <a:srgbClr val="808030"/>
                </a:solidFill>
                <a:effectLst/>
                <a:uLnTx/>
                <a:uFillTx/>
                <a:latin typeface="Courier New" panose="02070309020205020404" pitchFamily="49" charset="0"/>
                <a:ea typeface="NSimSun" panose="02010609030101010101" pitchFamily="49" charset="-122"/>
                <a:cs typeface="+mn-cs"/>
              </a:rPr>
              <a:t>[</a:t>
            </a:r>
            <a:r>
              <a:rPr kumimoji="0" lang="fr-FR" sz="1800" b="0" i="0" u="none" strike="noStrike" kern="15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NSimSun" panose="02010609030101010101" pitchFamily="49" charset="-122"/>
                <a:cs typeface="+mn-cs"/>
              </a:rPr>
              <a:t>placeArray</a:t>
            </a:r>
            <a:r>
              <a:rPr kumimoji="0" lang="fr-FR" sz="1800" b="0" i="0" u="none" strike="noStrike" kern="150" cap="none" spc="0" normalizeH="0" baseline="0" noProof="0" dirty="0">
                <a:ln>
                  <a:noFill/>
                </a:ln>
                <a:solidFill>
                  <a:srgbClr val="808030"/>
                </a:solidFill>
                <a:effectLst/>
                <a:uLnTx/>
                <a:uFillTx/>
                <a:latin typeface="Courier New" panose="02070309020205020404" pitchFamily="49" charset="0"/>
                <a:ea typeface="NSimSun" panose="02010609030101010101" pitchFamily="49" charset="-122"/>
                <a:cs typeface="+mn-cs"/>
              </a:rPr>
              <a:t>]</a:t>
            </a:r>
            <a:r>
              <a:rPr kumimoji="0" lang="fr-FR" sz="1800" b="0" i="0" u="none" strike="noStrike" kern="15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NSimSun" panose="02010609030101010101" pitchFamily="49" charset="-122"/>
                <a:cs typeface="+mn-cs"/>
              </a:rPr>
              <a:t> </a:t>
            </a:r>
            <a:r>
              <a:rPr kumimoji="0" lang="fr-FR" sz="1800" b="0" i="0" u="none" strike="noStrike" kern="150" cap="none" spc="0" normalizeH="0" baseline="0" noProof="0" dirty="0">
                <a:ln>
                  <a:noFill/>
                </a:ln>
                <a:solidFill>
                  <a:srgbClr val="808030"/>
                </a:solidFill>
                <a:effectLst/>
                <a:uLnTx/>
                <a:uFillTx/>
                <a:latin typeface="Courier New" panose="02070309020205020404" pitchFamily="49" charset="0"/>
                <a:ea typeface="NSimSun" panose="02010609030101010101" pitchFamily="49" charset="-122"/>
                <a:cs typeface="+mn-cs"/>
              </a:rPr>
              <a:t>+</a:t>
            </a:r>
            <a:r>
              <a:rPr kumimoji="0" lang="fr-FR" sz="1800" b="0" i="0" u="none" strike="noStrike" kern="15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NSimSun" panose="02010609030101010101" pitchFamily="49" charset="-122"/>
                <a:cs typeface="+mn-cs"/>
              </a:rPr>
              <a:t> </a:t>
            </a:r>
            <a:r>
              <a:rPr kumimoji="0" lang="fr-FR" sz="1800" b="0" i="0" u="none" strike="noStrike" kern="15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NSimSun" panose="02010609030101010101" pitchFamily="49" charset="-122"/>
                <a:cs typeface="+mn-cs"/>
              </a:rPr>
              <a:t>rateLimitMs</a:t>
            </a:r>
            <a:r>
              <a:rPr kumimoji="0" lang="fr-FR" sz="1800" b="0" i="0" u="none" strike="noStrike" kern="150" cap="none" spc="0" normalizeH="0" baseline="0" noProof="0" dirty="0">
                <a:ln>
                  <a:noFill/>
                </a:ln>
                <a:solidFill>
                  <a:srgbClr val="800080"/>
                </a:solidFill>
                <a:effectLst/>
                <a:uLnTx/>
                <a:uFillTx/>
                <a:latin typeface="Courier New" panose="02070309020205020404" pitchFamily="49" charset="0"/>
                <a:ea typeface="NSimSun" panose="02010609030101010101" pitchFamily="49" charset="-122"/>
                <a:cs typeface="+mn-cs"/>
              </a:rPr>
              <a:t>;</a:t>
            </a:r>
            <a:r>
              <a:rPr kumimoji="0" lang="fr-FR" sz="1800" b="0" i="0" u="none" strike="noStrike" kern="15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NSimSun" panose="02010609030101010101" pitchFamily="49" charset="-122"/>
                <a:cs typeface="+mn-cs"/>
              </a:rPr>
              <a:t> </a:t>
            </a:r>
            <a:endParaRPr kumimoji="0" lang="fr-FR" sz="2400" b="0" i="0" u="none" strike="noStrike" kern="15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iberation Mono" panose="02070409020205020404" pitchFamily="49" charset="0"/>
              <a:ea typeface="NSimSun" panose="0201060903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5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NSimSun" panose="02010609030101010101" pitchFamily="49" charset="-122"/>
                <a:cs typeface="+mn-cs"/>
              </a:rPr>
              <a:t>  </a:t>
            </a:r>
            <a:r>
              <a:rPr kumimoji="0" lang="fr-FR" sz="1800" b="0" i="0" u="none" strike="noStrike" kern="150" cap="none" spc="0" normalizeH="0" baseline="0" noProof="0" dirty="0">
                <a:ln>
                  <a:noFill/>
                </a:ln>
                <a:solidFill>
                  <a:srgbClr val="800080"/>
                </a:solidFill>
                <a:effectLst/>
                <a:uLnTx/>
                <a:uFillTx/>
                <a:latin typeface="Courier New" panose="02070309020205020404" pitchFamily="49" charset="0"/>
                <a:ea typeface="NSimSun" panose="02010609030101010101" pitchFamily="49" charset="-122"/>
                <a:cs typeface="+mn-cs"/>
              </a:rPr>
              <a:t>}</a:t>
            </a:r>
            <a:endParaRPr kumimoji="0" lang="fr-FR" sz="2400" b="0" i="0" u="none" strike="noStrike" kern="15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iberation Mono" panose="02070409020205020404" pitchFamily="49" charset="0"/>
              <a:ea typeface="NSimSun" panose="0201060903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415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50" cap="none" spc="0" normalizeH="0" baseline="0" noProof="0" dirty="0">
                <a:ln>
                  <a:noFill/>
                </a:ln>
                <a:solidFill>
                  <a:srgbClr val="800080"/>
                </a:solidFill>
                <a:effectLst/>
                <a:uLnTx/>
                <a:uFillTx/>
                <a:latin typeface="Courier New" panose="02070309020205020404" pitchFamily="49" charset="0"/>
                <a:ea typeface="NSimSun" panose="02010609030101010101" pitchFamily="49" charset="-122"/>
                <a:cs typeface="+mn-cs"/>
              </a:rPr>
              <a:t>}</a:t>
            </a:r>
            <a:endParaRPr kumimoji="0" lang="fr-FR" sz="2400" b="0" i="0" u="none" strike="noStrike" kern="15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iberation Mono" panose="02070409020205020404" pitchFamily="49" charset="0"/>
              <a:ea typeface="NSimSun" panose="02010609030101010101" pitchFamily="49" charset="-122"/>
              <a:cs typeface="+mn-cs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5C13E81B-605A-47E1-9026-94E1F3C50B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924" y="0"/>
            <a:ext cx="2637584" cy="5917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906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AC533DD-1CF6-4A33-852D-3877441533A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97168" y="5346700"/>
            <a:ext cx="1746832" cy="1511301"/>
          </a:xfrm>
          <a:custGeom>
            <a:avLst/>
            <a:gdLst>
              <a:gd name="connsiteX0" fmla="*/ 697617 w 2329109"/>
              <a:gd name="connsiteY0" fmla="*/ 0 h 1511301"/>
              <a:gd name="connsiteX1" fmla="*/ 2329109 w 2329109"/>
              <a:gd name="connsiteY1" fmla="*/ 0 h 1511301"/>
              <a:gd name="connsiteX2" fmla="*/ 2329109 w 2329109"/>
              <a:gd name="connsiteY2" fmla="*/ 1511301 h 1511301"/>
              <a:gd name="connsiteX3" fmla="*/ 0 w 2329109"/>
              <a:gd name="connsiteY3" fmla="*/ 1511301 h 1511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29109" h="1511301">
                <a:moveTo>
                  <a:pt x="697617" y="0"/>
                </a:moveTo>
                <a:lnTo>
                  <a:pt x="2329109" y="0"/>
                </a:lnTo>
                <a:lnTo>
                  <a:pt x="2329109" y="1511301"/>
                </a:lnTo>
                <a:lnTo>
                  <a:pt x="0" y="1511301"/>
                </a:lnTo>
                <a:close/>
              </a:path>
            </a:pathLst>
          </a:cu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61B91595-DF01-4E8B-80BF-B812BA9BFDB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46694"/>
            <a:ext cx="7835438" cy="1511306"/>
          </a:xfrm>
          <a:custGeom>
            <a:avLst/>
            <a:gdLst>
              <a:gd name="connsiteX0" fmla="*/ 0 w 10447252"/>
              <a:gd name="connsiteY0" fmla="*/ 0 h 1511306"/>
              <a:gd name="connsiteX1" fmla="*/ 3100647 w 10447252"/>
              <a:gd name="connsiteY1" fmla="*/ 0 h 1511306"/>
              <a:gd name="connsiteX2" fmla="*/ 3292695 w 10447252"/>
              <a:gd name="connsiteY2" fmla="*/ 0 h 1511306"/>
              <a:gd name="connsiteX3" fmla="*/ 3340133 w 10447252"/>
              <a:gd name="connsiteY3" fmla="*/ 0 h 1511306"/>
              <a:gd name="connsiteX4" fmla="*/ 4310215 w 10447252"/>
              <a:gd name="connsiteY4" fmla="*/ 0 h 1511306"/>
              <a:gd name="connsiteX5" fmla="*/ 5506390 w 10447252"/>
              <a:gd name="connsiteY5" fmla="*/ 0 h 1511306"/>
              <a:gd name="connsiteX6" fmla="*/ 5506390 w 10447252"/>
              <a:gd name="connsiteY6" fmla="*/ 2544 h 1511306"/>
              <a:gd name="connsiteX7" fmla="*/ 5901778 w 10447252"/>
              <a:gd name="connsiteY7" fmla="*/ 2544 h 1511306"/>
              <a:gd name="connsiteX8" fmla="*/ 5901778 w 10447252"/>
              <a:gd name="connsiteY8" fmla="*/ 0 h 1511306"/>
              <a:gd name="connsiteX9" fmla="*/ 10447252 w 10447252"/>
              <a:gd name="connsiteY9" fmla="*/ 0 h 1511306"/>
              <a:gd name="connsiteX10" fmla="*/ 9749635 w 10447252"/>
              <a:gd name="connsiteY10" fmla="*/ 1511301 h 1511306"/>
              <a:gd name="connsiteX11" fmla="*/ 5901779 w 10447252"/>
              <a:gd name="connsiteY11" fmla="*/ 1511301 h 1511306"/>
              <a:gd name="connsiteX12" fmla="*/ 5901779 w 10447252"/>
              <a:gd name="connsiteY12" fmla="*/ 1511304 h 1511306"/>
              <a:gd name="connsiteX13" fmla="*/ 5506390 w 10447252"/>
              <a:gd name="connsiteY13" fmla="*/ 1511304 h 1511306"/>
              <a:gd name="connsiteX14" fmla="*/ 5506390 w 10447252"/>
              <a:gd name="connsiteY14" fmla="*/ 1511306 h 1511306"/>
              <a:gd name="connsiteX15" fmla="*/ 4434058 w 10447252"/>
              <a:gd name="connsiteY15" fmla="*/ 1511306 h 1511306"/>
              <a:gd name="connsiteX16" fmla="*/ 4319855 w 10447252"/>
              <a:gd name="connsiteY16" fmla="*/ 1511306 h 1511306"/>
              <a:gd name="connsiteX17" fmla="*/ 4310215 w 10447252"/>
              <a:gd name="connsiteY17" fmla="*/ 1511306 h 1511306"/>
              <a:gd name="connsiteX18" fmla="*/ 3340133 w 10447252"/>
              <a:gd name="connsiteY18" fmla="*/ 1511306 h 1511306"/>
              <a:gd name="connsiteX19" fmla="*/ 3292695 w 10447252"/>
              <a:gd name="connsiteY19" fmla="*/ 1511306 h 1511306"/>
              <a:gd name="connsiteX20" fmla="*/ 3100647 w 10447252"/>
              <a:gd name="connsiteY20" fmla="*/ 1511306 h 1511306"/>
              <a:gd name="connsiteX21" fmla="*/ 0 w 10447252"/>
              <a:gd name="connsiteY21" fmla="*/ 1511306 h 1511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0447252" h="1511306">
                <a:moveTo>
                  <a:pt x="0" y="0"/>
                </a:moveTo>
                <a:lnTo>
                  <a:pt x="3100647" y="0"/>
                </a:lnTo>
                <a:lnTo>
                  <a:pt x="3292695" y="0"/>
                </a:lnTo>
                <a:lnTo>
                  <a:pt x="3340133" y="0"/>
                </a:lnTo>
                <a:lnTo>
                  <a:pt x="4310215" y="0"/>
                </a:lnTo>
                <a:lnTo>
                  <a:pt x="5506390" y="0"/>
                </a:lnTo>
                <a:lnTo>
                  <a:pt x="5506390" y="2544"/>
                </a:lnTo>
                <a:lnTo>
                  <a:pt x="5901778" y="2544"/>
                </a:lnTo>
                <a:lnTo>
                  <a:pt x="5901778" y="0"/>
                </a:lnTo>
                <a:lnTo>
                  <a:pt x="10447252" y="0"/>
                </a:lnTo>
                <a:lnTo>
                  <a:pt x="9749635" y="1511301"/>
                </a:lnTo>
                <a:lnTo>
                  <a:pt x="5901779" y="1511301"/>
                </a:lnTo>
                <a:lnTo>
                  <a:pt x="5901779" y="1511304"/>
                </a:lnTo>
                <a:lnTo>
                  <a:pt x="5506390" y="1511304"/>
                </a:lnTo>
                <a:lnTo>
                  <a:pt x="5506390" y="1511306"/>
                </a:lnTo>
                <a:lnTo>
                  <a:pt x="4434058" y="1511306"/>
                </a:lnTo>
                <a:lnTo>
                  <a:pt x="4319855" y="1511306"/>
                </a:lnTo>
                <a:lnTo>
                  <a:pt x="4310215" y="1511306"/>
                </a:lnTo>
                <a:lnTo>
                  <a:pt x="3340133" y="1511306"/>
                </a:lnTo>
                <a:lnTo>
                  <a:pt x="3292695" y="1511306"/>
                </a:lnTo>
                <a:lnTo>
                  <a:pt x="3100647" y="1511306"/>
                </a:lnTo>
                <a:lnTo>
                  <a:pt x="0" y="1511306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51DD354-E45D-4A7F-A95A-4AC850D085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683" y="5562937"/>
            <a:ext cx="6821738" cy="107881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>
              <a:lnSpc>
                <a:spcPct val="90000"/>
              </a:lnSpc>
            </a:pPr>
            <a:r>
              <a:rPr lang="fr-FR" sz="35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Code </a:t>
            </a:r>
            <a:r>
              <a:rPr lang="fr-FR" sz="3500" dirty="0"/>
              <a:t>A</a:t>
            </a:r>
            <a:r>
              <a:rPr lang="fr-FR" sz="35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rduino: Initialisation de la transmission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BA617F2-FB45-4135-95FA-3E01A51D618D}"/>
              </a:ext>
            </a:extLst>
          </p:cNvPr>
          <p:cNvSpPr/>
          <p:nvPr/>
        </p:nvSpPr>
        <p:spPr>
          <a:xfrm>
            <a:off x="491907" y="1500287"/>
            <a:ext cx="6905261" cy="36933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Calibri" panose="020F0502020204030204" pitchFamily="34" charset="0"/>
                <a:cs typeface="+mn-cs"/>
              </a:rPr>
              <a:t>SoftwareSerial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Calibri" panose="020F0502020204030204" pitchFamily="34" charset="0"/>
                <a:cs typeface="+mn-cs"/>
              </a:rPr>
              <a:t> hc06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808030"/>
                </a:solidFill>
                <a:effectLst/>
                <a:uLnTx/>
                <a:uFillTx/>
                <a:latin typeface="Courier New" panose="02070309020205020404" pitchFamily="49" charset="0"/>
                <a:ea typeface="Calibri" panose="020F0502020204030204" pitchFamily="34" charset="0"/>
                <a:cs typeface="+mn-cs"/>
              </a:rPr>
              <a:t>(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008C00"/>
                </a:solidFill>
                <a:effectLst/>
                <a:uLnTx/>
                <a:uFillTx/>
                <a:latin typeface="Courier New" panose="02070309020205020404" pitchFamily="49" charset="0"/>
                <a:ea typeface="Calibri" panose="020F0502020204030204" pitchFamily="34" charset="0"/>
                <a:cs typeface="+mn-cs"/>
              </a:rPr>
              <a:t>2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808030"/>
                </a:solidFill>
                <a:effectLst/>
                <a:uLnTx/>
                <a:uFillTx/>
                <a:latin typeface="Courier New" panose="02070309020205020404" pitchFamily="49" charset="0"/>
                <a:ea typeface="Calibri" panose="020F0502020204030204" pitchFamily="34" charset="0"/>
                <a:cs typeface="+mn-cs"/>
              </a:rPr>
              <a:t>,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008C00"/>
                </a:solidFill>
                <a:effectLst/>
                <a:uLnTx/>
                <a:uFillTx/>
                <a:latin typeface="Courier New" panose="02070309020205020404" pitchFamily="49" charset="0"/>
                <a:ea typeface="Calibri" panose="020F0502020204030204" pitchFamily="34" charset="0"/>
                <a:cs typeface="+mn-cs"/>
              </a:rPr>
              <a:t>6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808030"/>
                </a:solidFill>
                <a:effectLst/>
                <a:uLnTx/>
                <a:uFillTx/>
                <a:latin typeface="Courier New" panose="02070309020205020404" pitchFamily="49" charset="0"/>
                <a:ea typeface="Calibri" panose="020F0502020204030204" pitchFamily="34" charset="0"/>
                <a:cs typeface="+mn-cs"/>
              </a:rPr>
              <a:t>)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800080"/>
                </a:solidFill>
                <a:effectLst/>
                <a:uLnTx/>
                <a:uFillTx/>
                <a:latin typeface="Courier New" panose="02070309020205020404" pitchFamily="49" charset="0"/>
                <a:ea typeface="Calibri" panose="020F0502020204030204" pitchFamily="34" charset="0"/>
                <a:cs typeface="+mn-cs"/>
              </a:rPr>
              <a:t>;</a:t>
            </a: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2189FC3-7AD5-47F4-B3C2-3460E9CBC198}"/>
              </a:ext>
            </a:extLst>
          </p:cNvPr>
          <p:cNvSpPr/>
          <p:nvPr/>
        </p:nvSpPr>
        <p:spPr>
          <a:xfrm>
            <a:off x="506286" y="2407828"/>
            <a:ext cx="6822865" cy="203132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50" cap="none" spc="0" normalizeH="0" baseline="0" noProof="0" dirty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Courier New" panose="02070309020205020404" pitchFamily="49" charset="0"/>
                <a:ea typeface="NSimSun" panose="02010609030101010101" pitchFamily="49" charset="-122"/>
                <a:cs typeface="+mn-cs"/>
              </a:rPr>
              <a:t>void</a:t>
            </a:r>
            <a:r>
              <a:rPr kumimoji="0" lang="en-US" sz="1800" b="0" i="0" u="none" strike="noStrike" kern="15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NSimSun" panose="02010609030101010101" pitchFamily="49" charset="-122"/>
                <a:cs typeface="+mn-cs"/>
              </a:rPr>
              <a:t> </a:t>
            </a:r>
            <a:r>
              <a:rPr kumimoji="0" lang="en-US" sz="1800" b="0" i="0" u="none" strike="noStrike" kern="15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NSimSun" panose="02010609030101010101" pitchFamily="49" charset="-122"/>
                <a:cs typeface="+mn-cs"/>
              </a:rPr>
              <a:t>setupBluetooth</a:t>
            </a:r>
            <a:r>
              <a:rPr kumimoji="0" lang="en-US" sz="1800" b="0" i="0" u="none" strike="noStrike" kern="150" cap="none" spc="0" normalizeH="0" baseline="0" noProof="0" dirty="0">
                <a:ln>
                  <a:noFill/>
                </a:ln>
                <a:solidFill>
                  <a:srgbClr val="808030"/>
                </a:solidFill>
                <a:effectLst/>
                <a:uLnTx/>
                <a:uFillTx/>
                <a:latin typeface="Courier New" panose="02070309020205020404" pitchFamily="49" charset="0"/>
                <a:ea typeface="NSimSun" panose="02010609030101010101" pitchFamily="49" charset="-122"/>
                <a:cs typeface="+mn-cs"/>
              </a:rPr>
              <a:t>()</a:t>
            </a:r>
            <a:r>
              <a:rPr kumimoji="0" lang="en-US" sz="1800" b="0" i="0" u="none" strike="noStrike" kern="15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NSimSun" panose="02010609030101010101" pitchFamily="49" charset="-122"/>
                <a:cs typeface="+mn-cs"/>
              </a:rPr>
              <a:t> </a:t>
            </a:r>
            <a:r>
              <a:rPr kumimoji="0" lang="en-US" sz="1800" b="0" i="0" u="none" strike="noStrike" kern="150" cap="none" spc="0" normalizeH="0" baseline="0" noProof="0" dirty="0">
                <a:ln>
                  <a:noFill/>
                </a:ln>
                <a:solidFill>
                  <a:srgbClr val="800080"/>
                </a:solidFill>
                <a:effectLst/>
                <a:uLnTx/>
                <a:uFillTx/>
                <a:latin typeface="Courier New" panose="02070309020205020404" pitchFamily="49" charset="0"/>
                <a:ea typeface="NSimSun" panose="02010609030101010101" pitchFamily="49" charset="-122"/>
                <a:cs typeface="+mn-cs"/>
              </a:rPr>
              <a:t>{</a:t>
            </a:r>
            <a:r>
              <a:rPr kumimoji="0" lang="en-US" sz="1800" b="0" i="0" u="none" strike="noStrike" kern="15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NSimSun" panose="02010609030101010101" pitchFamily="49" charset="-122"/>
                <a:cs typeface="+mn-cs"/>
              </a:rPr>
              <a:t> </a:t>
            </a:r>
            <a:endParaRPr kumimoji="0" lang="fr-FR" sz="2400" b="0" i="0" u="none" strike="noStrike" kern="15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iberation Mono" panose="02070409020205020404" pitchFamily="49" charset="0"/>
              <a:ea typeface="NSimSun" panose="0201060903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50" cap="none" spc="0" normalizeH="0" baseline="0" noProof="0" dirty="0">
                <a:ln>
                  <a:noFill/>
                </a:ln>
                <a:solidFill>
                  <a:srgbClr val="696969"/>
                </a:solidFill>
                <a:effectLst/>
                <a:uLnTx/>
                <a:uFillTx/>
                <a:latin typeface="Courier New" panose="02070309020205020404" pitchFamily="49" charset="0"/>
                <a:ea typeface="NSimSun" panose="02010609030101010101" pitchFamily="49" charset="-122"/>
                <a:cs typeface="+mn-cs"/>
              </a:rPr>
              <a:t> </a:t>
            </a:r>
            <a:endParaRPr kumimoji="0" lang="fr-FR" sz="2400" b="0" i="0" u="none" strike="noStrike" kern="15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iberation Mono" panose="02070409020205020404" pitchFamily="49" charset="0"/>
              <a:ea typeface="NSimSun" panose="0201060903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5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NSimSun" panose="02010609030101010101" pitchFamily="49" charset="-122"/>
                <a:cs typeface="+mn-cs"/>
              </a:rPr>
              <a:t>  </a:t>
            </a:r>
            <a:r>
              <a:rPr kumimoji="0" lang="fr-FR" sz="1800" b="0" i="0" u="none" strike="noStrike" kern="15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NSimSun" panose="02010609030101010101" pitchFamily="49" charset="-122"/>
                <a:cs typeface="+mn-cs"/>
              </a:rPr>
              <a:t>hc06</a:t>
            </a:r>
            <a:r>
              <a:rPr kumimoji="0" lang="fr-FR" sz="1800" b="0" i="0" u="none" strike="noStrike" kern="150" cap="none" spc="0" normalizeH="0" baseline="0" noProof="0" dirty="0">
                <a:ln>
                  <a:noFill/>
                </a:ln>
                <a:solidFill>
                  <a:srgbClr val="808030"/>
                </a:solidFill>
                <a:effectLst/>
                <a:uLnTx/>
                <a:uFillTx/>
                <a:latin typeface="Courier New" panose="02070309020205020404" pitchFamily="49" charset="0"/>
                <a:ea typeface="NSimSun" panose="02010609030101010101" pitchFamily="49" charset="-122"/>
                <a:cs typeface="+mn-cs"/>
              </a:rPr>
              <a:t>.</a:t>
            </a:r>
            <a:r>
              <a:rPr kumimoji="0" lang="fr-FR" sz="1800" b="0" i="0" u="none" strike="noStrike" kern="15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NSimSun" panose="02010609030101010101" pitchFamily="49" charset="-122"/>
                <a:cs typeface="+mn-cs"/>
              </a:rPr>
              <a:t>begin</a:t>
            </a:r>
            <a:r>
              <a:rPr kumimoji="0" lang="fr-FR" sz="1800" b="0" i="0" u="none" strike="noStrike" kern="150" cap="none" spc="0" normalizeH="0" baseline="0" noProof="0" dirty="0">
                <a:ln>
                  <a:noFill/>
                </a:ln>
                <a:solidFill>
                  <a:srgbClr val="808030"/>
                </a:solidFill>
                <a:effectLst/>
                <a:uLnTx/>
                <a:uFillTx/>
                <a:latin typeface="Courier New" panose="02070309020205020404" pitchFamily="49" charset="0"/>
                <a:ea typeface="NSimSun" panose="02010609030101010101" pitchFamily="49" charset="-122"/>
                <a:cs typeface="+mn-cs"/>
              </a:rPr>
              <a:t>(</a:t>
            </a:r>
            <a:r>
              <a:rPr kumimoji="0" lang="fr-FR" sz="1800" b="0" i="0" u="none" strike="noStrike" kern="150" cap="none" spc="0" normalizeH="0" baseline="0" noProof="0" dirty="0">
                <a:ln>
                  <a:noFill/>
                </a:ln>
                <a:solidFill>
                  <a:srgbClr val="008C00"/>
                </a:solidFill>
                <a:effectLst/>
                <a:uLnTx/>
                <a:uFillTx/>
                <a:latin typeface="Courier New" panose="02070309020205020404" pitchFamily="49" charset="0"/>
                <a:ea typeface="NSimSun" panose="02010609030101010101" pitchFamily="49" charset="-122"/>
                <a:cs typeface="+mn-cs"/>
              </a:rPr>
              <a:t>9600</a:t>
            </a:r>
            <a:r>
              <a:rPr kumimoji="0" lang="fr-FR" sz="1800" b="0" i="0" u="none" strike="noStrike" kern="150" cap="none" spc="0" normalizeH="0" baseline="0" noProof="0" dirty="0">
                <a:ln>
                  <a:noFill/>
                </a:ln>
                <a:solidFill>
                  <a:srgbClr val="808030"/>
                </a:solidFill>
                <a:effectLst/>
                <a:uLnTx/>
                <a:uFillTx/>
                <a:latin typeface="Courier New" panose="02070309020205020404" pitchFamily="49" charset="0"/>
                <a:ea typeface="NSimSun" panose="02010609030101010101" pitchFamily="49" charset="-122"/>
                <a:cs typeface="+mn-cs"/>
              </a:rPr>
              <a:t>)</a:t>
            </a:r>
            <a:r>
              <a:rPr kumimoji="0" lang="fr-FR" sz="1800" b="0" i="0" u="none" strike="noStrike" kern="150" cap="none" spc="0" normalizeH="0" baseline="0" noProof="0" dirty="0">
                <a:ln>
                  <a:noFill/>
                </a:ln>
                <a:solidFill>
                  <a:srgbClr val="800080"/>
                </a:solidFill>
                <a:effectLst/>
                <a:uLnTx/>
                <a:uFillTx/>
                <a:latin typeface="Courier New" panose="02070309020205020404" pitchFamily="49" charset="0"/>
                <a:ea typeface="NSimSun" panose="02010609030101010101" pitchFamily="49" charset="-122"/>
                <a:cs typeface="+mn-cs"/>
              </a:rPr>
              <a:t>;</a:t>
            </a:r>
            <a:r>
              <a:rPr kumimoji="0" lang="fr-FR" sz="1800" b="0" i="0" u="none" strike="noStrike" kern="15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NSimSun" panose="02010609030101010101" pitchFamily="49" charset="-122"/>
                <a:cs typeface="+mn-cs"/>
              </a:rPr>
              <a:t> </a:t>
            </a:r>
            <a:endParaRPr kumimoji="0" lang="fr-FR" sz="2400" b="0" i="0" u="none" strike="noStrike" kern="15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iberation Mono" panose="02070409020205020404" pitchFamily="49" charset="0"/>
              <a:ea typeface="NSimSun" panose="0201060903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50" cap="none" spc="0" normalizeH="0" baseline="0" noProof="0" dirty="0">
                <a:ln>
                  <a:noFill/>
                </a:ln>
                <a:solidFill>
                  <a:srgbClr val="696969"/>
                </a:solidFill>
                <a:effectLst/>
                <a:uLnTx/>
                <a:uFillTx/>
                <a:latin typeface="Courier New" panose="02070309020205020404" pitchFamily="49" charset="0"/>
                <a:ea typeface="NSimSun" panose="02010609030101010101" pitchFamily="49" charset="-122"/>
                <a:cs typeface="+mn-cs"/>
              </a:rPr>
              <a:t> </a:t>
            </a:r>
            <a:endParaRPr kumimoji="0" lang="fr-FR" sz="2400" b="0" i="0" u="none" strike="noStrike" kern="15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iberation Mono" panose="02070409020205020404" pitchFamily="49" charset="0"/>
              <a:ea typeface="NSimSun" panose="0201060903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5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NSimSun" panose="02010609030101010101" pitchFamily="49" charset="-122"/>
                <a:cs typeface="+mn-cs"/>
              </a:rPr>
              <a:t>  hc06</a:t>
            </a:r>
            <a:r>
              <a:rPr kumimoji="0" lang="fr-FR" sz="1800" b="0" i="0" u="none" strike="noStrike" kern="150" cap="none" spc="0" normalizeH="0" baseline="0" noProof="0" dirty="0">
                <a:ln>
                  <a:noFill/>
                </a:ln>
                <a:solidFill>
                  <a:srgbClr val="808030"/>
                </a:solidFill>
                <a:effectLst/>
                <a:uLnTx/>
                <a:uFillTx/>
                <a:latin typeface="Courier New" panose="02070309020205020404" pitchFamily="49" charset="0"/>
                <a:ea typeface="NSimSun" panose="02010609030101010101" pitchFamily="49" charset="-122"/>
                <a:cs typeface="+mn-cs"/>
              </a:rPr>
              <a:t>.</a:t>
            </a:r>
            <a:r>
              <a:rPr kumimoji="0" lang="fr-FR" sz="1800" b="0" i="0" u="none" strike="noStrike" kern="15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NSimSun" panose="02010609030101010101" pitchFamily="49" charset="-122"/>
                <a:cs typeface="+mn-cs"/>
              </a:rPr>
              <a:t>print</a:t>
            </a:r>
            <a:r>
              <a:rPr kumimoji="0" lang="fr-FR" sz="1800" b="0" i="0" u="none" strike="noStrike" kern="150" cap="none" spc="0" normalizeH="0" baseline="0" noProof="0" dirty="0">
                <a:ln>
                  <a:noFill/>
                </a:ln>
                <a:solidFill>
                  <a:srgbClr val="808030"/>
                </a:solidFill>
                <a:effectLst/>
                <a:uLnTx/>
                <a:uFillTx/>
                <a:latin typeface="Courier New" panose="02070309020205020404" pitchFamily="49" charset="0"/>
                <a:ea typeface="NSimSun" panose="02010609030101010101" pitchFamily="49" charset="-122"/>
                <a:cs typeface="+mn-cs"/>
              </a:rPr>
              <a:t>(</a:t>
            </a:r>
            <a:r>
              <a:rPr kumimoji="0" lang="fr-FR" sz="1800" b="0" i="0" u="none" strike="noStrike" kern="150" cap="none" spc="0" normalizeH="0" baseline="0" noProof="0" dirty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Courier New" panose="02070309020205020404" pitchFamily="49" charset="0"/>
                <a:ea typeface="NSimSun" panose="02010609030101010101" pitchFamily="49" charset="-122"/>
                <a:cs typeface="+mn-cs"/>
              </a:rPr>
              <a:t>"</a:t>
            </a:r>
            <a:r>
              <a:rPr kumimoji="0" lang="fr-FR" sz="1800" b="0" i="0" u="none" strike="noStrike" kern="150" cap="none" spc="0" normalizeH="0" baseline="0" noProof="0" dirty="0">
                <a:ln>
                  <a:noFill/>
                </a:ln>
                <a:solidFill>
                  <a:srgbClr val="0000E6"/>
                </a:solidFill>
                <a:effectLst/>
                <a:uLnTx/>
                <a:uFillTx/>
                <a:latin typeface="Courier New" panose="02070309020205020404" pitchFamily="49" charset="0"/>
                <a:ea typeface="NSimSun" panose="02010609030101010101" pitchFamily="49" charset="-122"/>
                <a:cs typeface="+mn-cs"/>
              </a:rPr>
              <a:t>AT+NAMERMCA</a:t>
            </a:r>
            <a:r>
              <a:rPr kumimoji="0" lang="fr-FR" sz="1800" b="0" i="0" u="none" strike="noStrike" kern="150" cap="none" spc="0" normalizeH="0" baseline="0" noProof="0" dirty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Courier New" panose="02070309020205020404" pitchFamily="49" charset="0"/>
                <a:ea typeface="NSimSun" panose="02010609030101010101" pitchFamily="49" charset="-122"/>
                <a:cs typeface="+mn-cs"/>
              </a:rPr>
              <a:t>"</a:t>
            </a:r>
            <a:r>
              <a:rPr kumimoji="0" lang="fr-FR" sz="1800" b="0" i="0" u="none" strike="noStrike" kern="150" cap="none" spc="0" normalizeH="0" baseline="0" noProof="0" dirty="0">
                <a:ln>
                  <a:noFill/>
                </a:ln>
                <a:solidFill>
                  <a:srgbClr val="808030"/>
                </a:solidFill>
                <a:effectLst/>
                <a:uLnTx/>
                <a:uFillTx/>
                <a:latin typeface="Courier New" panose="02070309020205020404" pitchFamily="49" charset="0"/>
                <a:ea typeface="NSimSun" panose="02010609030101010101" pitchFamily="49" charset="-122"/>
                <a:cs typeface="+mn-cs"/>
              </a:rPr>
              <a:t>)</a:t>
            </a:r>
            <a:r>
              <a:rPr kumimoji="0" lang="fr-FR" sz="1800" b="0" i="0" u="none" strike="noStrike" kern="150" cap="none" spc="0" normalizeH="0" baseline="0" noProof="0" dirty="0">
                <a:ln>
                  <a:noFill/>
                </a:ln>
                <a:solidFill>
                  <a:srgbClr val="800080"/>
                </a:solidFill>
                <a:effectLst/>
                <a:uLnTx/>
                <a:uFillTx/>
                <a:latin typeface="Courier New" panose="02070309020205020404" pitchFamily="49" charset="0"/>
                <a:ea typeface="NSimSun" panose="02010609030101010101" pitchFamily="49" charset="-122"/>
                <a:cs typeface="+mn-cs"/>
              </a:rPr>
              <a:t>;</a:t>
            </a:r>
            <a:endParaRPr kumimoji="0" lang="fr-FR" sz="2400" b="0" i="0" u="none" strike="noStrike" kern="15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iberation Mono" panose="02070409020205020404" pitchFamily="49" charset="0"/>
              <a:ea typeface="NSimSun" panose="0201060903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5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NSimSun" panose="02010609030101010101" pitchFamily="49" charset="-122"/>
                <a:cs typeface="+mn-cs"/>
              </a:rPr>
              <a:t> </a:t>
            </a:r>
            <a:endParaRPr kumimoji="0" lang="fr-FR" sz="2400" b="0" i="0" u="none" strike="noStrike" kern="15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iberation Mono" panose="02070409020205020404" pitchFamily="49" charset="0"/>
              <a:ea typeface="NSimSun" panose="0201060903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415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50" cap="none" spc="0" normalizeH="0" baseline="0" noProof="0" dirty="0">
                <a:ln>
                  <a:noFill/>
                </a:ln>
                <a:solidFill>
                  <a:srgbClr val="800080"/>
                </a:solidFill>
                <a:effectLst/>
                <a:uLnTx/>
                <a:uFillTx/>
                <a:latin typeface="Courier New" panose="02070309020205020404" pitchFamily="49" charset="0"/>
                <a:ea typeface="NSimSun" panose="02010609030101010101" pitchFamily="49" charset="-122"/>
                <a:cs typeface="+mn-cs"/>
              </a:rPr>
              <a:t>}</a:t>
            </a:r>
            <a:endParaRPr kumimoji="0" lang="fr-FR" sz="2400" b="0" i="0" u="none" strike="noStrike" kern="15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iberation Mono" panose="02070409020205020404" pitchFamily="49" charset="0"/>
              <a:ea typeface="NSimSun" panose="02010609030101010101" pitchFamily="49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707011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/>
          <p:nvPr/>
        </p:nvSpPr>
        <p:spPr>
          <a:xfrm>
            <a:off x="283551" y="4633546"/>
            <a:ext cx="8579094" cy="1844256"/>
          </a:xfrm>
          <a:prstGeom prst="rect">
            <a:avLst/>
          </a:prstGeom>
          <a:solidFill>
            <a:srgbClr val="3F3F3F"/>
          </a:solidFill>
          <a:ln w="127000" cap="sq" cmpd="thinThick">
            <a:solidFill>
              <a:srgbClr val="3F3F3F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72" name="Shape 172"/>
          <p:cNvCxnSpPr/>
          <p:nvPr/>
        </p:nvCxnSpPr>
        <p:spPr>
          <a:xfrm>
            <a:off x="1657350" y="5738691"/>
            <a:ext cx="5829300" cy="0"/>
          </a:xfrm>
          <a:prstGeom prst="straightConnector1">
            <a:avLst/>
          </a:prstGeom>
          <a:noFill/>
          <a:ln w="22225" cap="flat" cmpd="sng">
            <a:solidFill>
              <a:srgbClr val="D8D8D8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6" name="Shape 176"/>
          <p:cNvSpPr txBox="1">
            <a:spLocks noGrp="1"/>
          </p:cNvSpPr>
          <p:nvPr>
            <p:ph type="title"/>
          </p:nvPr>
        </p:nvSpPr>
        <p:spPr>
          <a:xfrm>
            <a:off x="395653" y="4756638"/>
            <a:ext cx="8354891" cy="93044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700"/>
              <a:buFont typeface="Calibri"/>
              <a:buNone/>
            </a:pPr>
            <a:r>
              <a:rPr lang="en-US" sz="47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2.Présentation générale</a:t>
            </a:r>
            <a:endParaRPr/>
          </a:p>
        </p:txBody>
      </p:sp>
      <p:sp>
        <p:nvSpPr>
          <p:cNvPr id="177" name="Shape 177"/>
          <p:cNvSpPr txBox="1">
            <a:spLocks noGrp="1"/>
          </p:cNvSpPr>
          <p:nvPr>
            <p:ph type="body" idx="1"/>
          </p:nvPr>
        </p:nvSpPr>
        <p:spPr>
          <a:xfrm>
            <a:off x="1004521" y="5815698"/>
            <a:ext cx="6858000" cy="420001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5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2E00"/>
              </a:buClr>
              <a:buSzPts val="1700"/>
              <a:buFont typeface="Arial"/>
              <a:buNone/>
            </a:pPr>
            <a:r>
              <a:rPr lang="en-US" sz="1700" b="0" i="0" u="none" strike="noStrike" cap="none">
                <a:solidFill>
                  <a:srgbClr val="FF2E00"/>
                </a:solidFill>
                <a:latin typeface="Calibri"/>
                <a:ea typeface="Calibri"/>
                <a:cs typeface="Calibri"/>
                <a:sym typeface="Calibri"/>
              </a:rPr>
              <a:t>2.1.Gantt et Bon de commande </a:t>
            </a:r>
            <a:endParaRPr/>
          </a:p>
        </p:txBody>
      </p:sp>
      <p:graphicFrame>
        <p:nvGraphicFramePr>
          <p:cNvPr id="2" name="Tableau 1">
            <a:extLst>
              <a:ext uri="{FF2B5EF4-FFF2-40B4-BE49-F238E27FC236}">
                <a16:creationId xmlns:a16="http://schemas.microsoft.com/office/drawing/2014/main" id="{B5A2AD30-BDBC-4019-9F1D-24CB760BEE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2609398"/>
              </p:ext>
            </p:extLst>
          </p:nvPr>
        </p:nvGraphicFramePr>
        <p:xfrm>
          <a:off x="465048" y="34231"/>
          <a:ext cx="8213904" cy="4412532"/>
        </p:xfrm>
        <a:graphic>
          <a:graphicData uri="http://schemas.openxmlformats.org/drawingml/2006/table">
            <a:tbl>
              <a:tblPr/>
              <a:tblGrid>
                <a:gridCol w="1112434">
                  <a:extLst>
                    <a:ext uri="{9D8B030D-6E8A-4147-A177-3AD203B41FA5}">
                      <a16:colId xmlns:a16="http://schemas.microsoft.com/office/drawing/2014/main" val="597590268"/>
                    </a:ext>
                  </a:extLst>
                </a:gridCol>
                <a:gridCol w="3414914">
                  <a:extLst>
                    <a:ext uri="{9D8B030D-6E8A-4147-A177-3AD203B41FA5}">
                      <a16:colId xmlns:a16="http://schemas.microsoft.com/office/drawing/2014/main" val="1142394509"/>
                    </a:ext>
                  </a:extLst>
                </a:gridCol>
                <a:gridCol w="1358206">
                  <a:extLst>
                    <a:ext uri="{9D8B030D-6E8A-4147-A177-3AD203B41FA5}">
                      <a16:colId xmlns:a16="http://schemas.microsoft.com/office/drawing/2014/main" val="4147282729"/>
                    </a:ext>
                  </a:extLst>
                </a:gridCol>
                <a:gridCol w="1112434">
                  <a:extLst>
                    <a:ext uri="{9D8B030D-6E8A-4147-A177-3AD203B41FA5}">
                      <a16:colId xmlns:a16="http://schemas.microsoft.com/office/drawing/2014/main" val="3030194246"/>
                    </a:ext>
                  </a:extLst>
                </a:gridCol>
                <a:gridCol w="1215916">
                  <a:extLst>
                    <a:ext uri="{9D8B030D-6E8A-4147-A177-3AD203B41FA5}">
                      <a16:colId xmlns:a16="http://schemas.microsoft.com/office/drawing/2014/main" val="4017883791"/>
                    </a:ext>
                  </a:extLst>
                </a:gridCol>
              </a:tblGrid>
              <a:tr h="193091">
                <a:tc>
                  <a:txBody>
                    <a:bodyPr/>
                    <a:lstStyle/>
                    <a:p>
                      <a:pPr rtl="0" fontAlgn="b"/>
                      <a:endParaRPr lang="fr-FR" sz="1300">
                        <a:effectLst/>
                      </a:endParaRPr>
                    </a:p>
                  </a:txBody>
                  <a:tcPr marL="26355" marR="26355" marT="0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fr-FR" sz="1300">
                        <a:effectLst/>
                      </a:endParaRPr>
                    </a:p>
                  </a:txBody>
                  <a:tcPr marL="26355" marR="26355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fr-FR" sz="1300">
                        <a:effectLst/>
                      </a:endParaRPr>
                    </a:p>
                  </a:txBody>
                  <a:tcPr marL="26355" marR="26355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fr-FR" sz="1300">
                        <a:effectLst/>
                      </a:endParaRPr>
                    </a:p>
                  </a:txBody>
                  <a:tcPr marL="26355" marR="26355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fr-FR" sz="1300">
                        <a:effectLst/>
                      </a:endParaRPr>
                    </a:p>
                  </a:txBody>
                  <a:tcPr marL="26355" marR="26355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55364465"/>
                  </a:ext>
                </a:extLst>
              </a:tr>
              <a:tr h="372202"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300" b="1">
                          <a:effectLst/>
                        </a:rPr>
                        <a:t>Reference</a:t>
                      </a:r>
                    </a:p>
                  </a:txBody>
                  <a:tcPr marL="26355" marR="26355" marT="0" marB="0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300" b="1">
                          <a:effectLst/>
                        </a:rPr>
                        <a:t>Nom Article</a:t>
                      </a:r>
                    </a:p>
                  </a:txBody>
                  <a:tcPr marL="26355" marR="26355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300" b="1">
                          <a:effectLst/>
                        </a:rPr>
                        <a:t>Quantité </a:t>
                      </a:r>
                    </a:p>
                  </a:txBody>
                  <a:tcPr marL="26355" marR="26355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300" b="1">
                          <a:effectLst/>
                        </a:rPr>
                        <a:t>Prix TTC </a:t>
                      </a:r>
                    </a:p>
                  </a:txBody>
                  <a:tcPr marL="26355" marR="26355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300" b="1">
                          <a:effectLst/>
                        </a:rPr>
                        <a:t>Montant Total</a:t>
                      </a:r>
                    </a:p>
                  </a:txBody>
                  <a:tcPr marL="26355" marR="26355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18686119"/>
                  </a:ext>
                </a:extLst>
              </a:tr>
              <a:tr h="193091">
                <a:tc>
                  <a:txBody>
                    <a:bodyPr/>
                    <a:lstStyle/>
                    <a:p>
                      <a:pPr rtl="0" fontAlgn="b"/>
                      <a:r>
                        <a:rPr lang="fr-FR" sz="1300">
                          <a:effectLst/>
                        </a:rPr>
                        <a:t>25950</a:t>
                      </a:r>
                    </a:p>
                  </a:txBody>
                  <a:tcPr marL="26355" marR="26355" marT="0" marB="0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1300">
                          <a:effectLst/>
                        </a:rPr>
                        <a:t>Carte Arduino Uno</a:t>
                      </a:r>
                    </a:p>
                  </a:txBody>
                  <a:tcPr marL="26355" marR="26355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300">
                          <a:effectLst/>
                        </a:rPr>
                        <a:t>2</a:t>
                      </a:r>
                    </a:p>
                  </a:txBody>
                  <a:tcPr marL="26355" marR="26355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300">
                          <a:effectLst/>
                        </a:rPr>
                        <a:t>19,50 € </a:t>
                      </a:r>
                    </a:p>
                  </a:txBody>
                  <a:tcPr marL="26355" marR="26355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300">
                          <a:effectLst/>
                        </a:rPr>
                        <a:t>39,00 € </a:t>
                      </a:r>
                    </a:p>
                  </a:txBody>
                  <a:tcPr marL="26355" marR="26355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6860218"/>
                  </a:ext>
                </a:extLst>
              </a:tr>
              <a:tr h="193091">
                <a:tc>
                  <a:txBody>
                    <a:bodyPr/>
                    <a:lstStyle/>
                    <a:p>
                      <a:pPr rtl="0" fontAlgn="b"/>
                      <a:r>
                        <a:rPr lang="fr-FR" sz="1300">
                          <a:effectLst/>
                        </a:rPr>
                        <a:t>31297</a:t>
                      </a:r>
                    </a:p>
                  </a:txBody>
                  <a:tcPr marL="26355" marR="26355" marT="0" marB="0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1300">
                          <a:effectLst/>
                        </a:rPr>
                        <a:t>Module joystick Grove</a:t>
                      </a:r>
                    </a:p>
                  </a:txBody>
                  <a:tcPr marL="26355" marR="26355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300">
                          <a:effectLst/>
                        </a:rPr>
                        <a:t>1</a:t>
                      </a:r>
                    </a:p>
                  </a:txBody>
                  <a:tcPr marL="26355" marR="26355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300">
                          <a:effectLst/>
                        </a:rPr>
                        <a:t>8,50 € </a:t>
                      </a:r>
                    </a:p>
                  </a:txBody>
                  <a:tcPr marL="26355" marR="26355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300">
                          <a:effectLst/>
                        </a:rPr>
                        <a:t>8,50 € </a:t>
                      </a:r>
                    </a:p>
                  </a:txBody>
                  <a:tcPr marL="26355" marR="26355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3337165"/>
                  </a:ext>
                </a:extLst>
              </a:tr>
              <a:tr h="193091">
                <a:tc>
                  <a:txBody>
                    <a:bodyPr/>
                    <a:lstStyle/>
                    <a:p>
                      <a:pPr rtl="0" fontAlgn="b"/>
                      <a:r>
                        <a:rPr lang="fr-FR" sz="1300">
                          <a:effectLst/>
                        </a:rPr>
                        <a:t>31315</a:t>
                      </a:r>
                    </a:p>
                  </a:txBody>
                  <a:tcPr marL="26355" marR="26355" marT="0" marB="0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1300">
                          <a:effectLst/>
                        </a:rPr>
                        <a:t>Télémètre à ultrasons Grove</a:t>
                      </a:r>
                    </a:p>
                  </a:txBody>
                  <a:tcPr marL="26355" marR="26355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300">
                          <a:effectLst/>
                        </a:rPr>
                        <a:t>1</a:t>
                      </a:r>
                    </a:p>
                  </a:txBody>
                  <a:tcPr marL="26355" marR="26355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300">
                          <a:effectLst/>
                        </a:rPr>
                        <a:t>15,70 € </a:t>
                      </a:r>
                    </a:p>
                  </a:txBody>
                  <a:tcPr marL="26355" marR="26355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300">
                          <a:effectLst/>
                        </a:rPr>
                        <a:t>15,70 € </a:t>
                      </a:r>
                    </a:p>
                  </a:txBody>
                  <a:tcPr marL="26355" marR="26355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84916705"/>
                  </a:ext>
                </a:extLst>
              </a:tr>
              <a:tr h="193091">
                <a:tc>
                  <a:txBody>
                    <a:bodyPr/>
                    <a:lstStyle/>
                    <a:p>
                      <a:pPr rtl="0" fontAlgn="b"/>
                      <a:r>
                        <a:rPr lang="fr-FR" sz="1300">
                          <a:effectLst/>
                        </a:rPr>
                        <a:t>25483</a:t>
                      </a:r>
                    </a:p>
                  </a:txBody>
                  <a:tcPr marL="26355" marR="26355" marT="0" marB="0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1300">
                          <a:effectLst/>
                        </a:rPr>
                        <a:t>Capteur de température</a:t>
                      </a:r>
                    </a:p>
                  </a:txBody>
                  <a:tcPr marL="26355" marR="26355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300">
                          <a:effectLst/>
                        </a:rPr>
                        <a:t>1</a:t>
                      </a:r>
                    </a:p>
                  </a:txBody>
                  <a:tcPr marL="26355" marR="26355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300">
                          <a:effectLst/>
                        </a:rPr>
                        <a:t>15,90 € </a:t>
                      </a:r>
                    </a:p>
                  </a:txBody>
                  <a:tcPr marL="26355" marR="26355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300">
                          <a:effectLst/>
                        </a:rPr>
                        <a:t>15,90 € </a:t>
                      </a:r>
                    </a:p>
                  </a:txBody>
                  <a:tcPr marL="26355" marR="26355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6956712"/>
                  </a:ext>
                </a:extLst>
              </a:tr>
              <a:tr h="193091">
                <a:tc>
                  <a:txBody>
                    <a:bodyPr/>
                    <a:lstStyle/>
                    <a:p>
                      <a:pPr rtl="0" fontAlgn="b"/>
                      <a:r>
                        <a:rPr lang="fr-FR" sz="1300">
                          <a:effectLst/>
                        </a:rPr>
                        <a:t>31060</a:t>
                      </a:r>
                    </a:p>
                  </a:txBody>
                  <a:tcPr marL="26355" marR="26355" marT="0" marB="0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300">
                          <a:effectLst/>
                        </a:rPr>
                        <a:t>Arduino Motor Shield 2 x 2 A</a:t>
                      </a:r>
                    </a:p>
                  </a:txBody>
                  <a:tcPr marL="26355" marR="26355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300">
                          <a:effectLst/>
                        </a:rPr>
                        <a:t>1</a:t>
                      </a:r>
                    </a:p>
                  </a:txBody>
                  <a:tcPr marL="26355" marR="26355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300">
                          <a:effectLst/>
                        </a:rPr>
                        <a:t>24,50 € </a:t>
                      </a:r>
                    </a:p>
                  </a:txBody>
                  <a:tcPr marL="26355" marR="26355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300">
                          <a:effectLst/>
                        </a:rPr>
                        <a:t>24,50 € </a:t>
                      </a:r>
                    </a:p>
                  </a:txBody>
                  <a:tcPr marL="26355" marR="26355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9181884"/>
                  </a:ext>
                </a:extLst>
              </a:tr>
              <a:tr h="193091">
                <a:tc>
                  <a:txBody>
                    <a:bodyPr/>
                    <a:lstStyle/>
                    <a:p>
                      <a:pPr rtl="0" fontAlgn="b"/>
                      <a:r>
                        <a:rPr lang="fr-FR" sz="1300">
                          <a:effectLst/>
                        </a:rPr>
                        <a:t>32838</a:t>
                      </a:r>
                    </a:p>
                  </a:txBody>
                  <a:tcPr marL="26355" marR="26355" marT="0" marB="0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1300">
                          <a:effectLst/>
                        </a:rPr>
                        <a:t>Motoréducteur HP 2361</a:t>
                      </a:r>
                    </a:p>
                  </a:txBody>
                  <a:tcPr marL="26355" marR="26355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300">
                          <a:effectLst/>
                        </a:rPr>
                        <a:t>2</a:t>
                      </a:r>
                    </a:p>
                  </a:txBody>
                  <a:tcPr marL="26355" marR="26355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300">
                          <a:effectLst/>
                        </a:rPr>
                        <a:t>17,60 € </a:t>
                      </a:r>
                    </a:p>
                  </a:txBody>
                  <a:tcPr marL="26355" marR="26355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300">
                          <a:effectLst/>
                        </a:rPr>
                        <a:t>35,20 € </a:t>
                      </a:r>
                    </a:p>
                  </a:txBody>
                  <a:tcPr marL="26355" marR="26355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4326809"/>
                  </a:ext>
                </a:extLst>
              </a:tr>
              <a:tr h="372202">
                <a:tc>
                  <a:txBody>
                    <a:bodyPr/>
                    <a:lstStyle/>
                    <a:p>
                      <a:pPr rtl="0" fontAlgn="b"/>
                      <a:r>
                        <a:rPr lang="fr-FR" sz="1300">
                          <a:effectLst/>
                        </a:rPr>
                        <a:t>05294</a:t>
                      </a:r>
                    </a:p>
                  </a:txBody>
                  <a:tcPr marL="26355" marR="26355" marT="0" marB="0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1300" dirty="0">
                          <a:effectLst/>
                        </a:rPr>
                        <a:t>Kit émetteur-récepteur 433MHZ</a:t>
                      </a:r>
                    </a:p>
                  </a:txBody>
                  <a:tcPr marL="26355" marR="26355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300">
                          <a:effectLst/>
                        </a:rPr>
                        <a:t>1</a:t>
                      </a:r>
                    </a:p>
                  </a:txBody>
                  <a:tcPr marL="26355" marR="26355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300">
                          <a:effectLst/>
                        </a:rPr>
                        <a:t>6,50 € </a:t>
                      </a:r>
                    </a:p>
                  </a:txBody>
                  <a:tcPr marL="26355" marR="26355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300">
                          <a:effectLst/>
                        </a:rPr>
                        <a:t>6,50 € </a:t>
                      </a:r>
                    </a:p>
                  </a:txBody>
                  <a:tcPr marL="26355" marR="26355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08453293"/>
                  </a:ext>
                </a:extLst>
              </a:tr>
              <a:tr h="372202">
                <a:tc>
                  <a:txBody>
                    <a:bodyPr/>
                    <a:lstStyle/>
                    <a:p>
                      <a:pPr rtl="0" fontAlgn="b"/>
                      <a:r>
                        <a:rPr lang="fr-FR" sz="1300">
                          <a:effectLst/>
                        </a:rPr>
                        <a:t>34070</a:t>
                      </a:r>
                    </a:p>
                  </a:txBody>
                  <a:tcPr marL="26355" marR="26355" marT="0" marB="0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sz="1300">
                          <a:effectLst/>
                        </a:rPr>
                        <a:t>Dongle Bluetooth et Wifi USB ADA2649</a:t>
                      </a:r>
                    </a:p>
                  </a:txBody>
                  <a:tcPr marL="26355" marR="26355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300">
                          <a:effectLst/>
                        </a:rPr>
                        <a:t>1</a:t>
                      </a:r>
                    </a:p>
                  </a:txBody>
                  <a:tcPr marL="26355" marR="26355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300">
                          <a:effectLst/>
                        </a:rPr>
                        <a:t>20,95 € </a:t>
                      </a:r>
                    </a:p>
                  </a:txBody>
                  <a:tcPr marL="26355" marR="26355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300">
                          <a:effectLst/>
                        </a:rPr>
                        <a:t>20,95 € </a:t>
                      </a:r>
                    </a:p>
                  </a:txBody>
                  <a:tcPr marL="26355" marR="26355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32277751"/>
                  </a:ext>
                </a:extLst>
              </a:tr>
              <a:tr h="193091">
                <a:tc>
                  <a:txBody>
                    <a:bodyPr/>
                    <a:lstStyle/>
                    <a:p>
                      <a:pPr rtl="0" fontAlgn="b"/>
                      <a:r>
                        <a:rPr lang="fr-FR" sz="1300">
                          <a:effectLst/>
                        </a:rPr>
                        <a:t>33974</a:t>
                      </a:r>
                    </a:p>
                  </a:txBody>
                  <a:tcPr marL="26355" marR="26355" marT="0" marB="0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1300">
                          <a:effectLst/>
                        </a:rPr>
                        <a:t>Module Bluetooth Grove</a:t>
                      </a:r>
                    </a:p>
                  </a:txBody>
                  <a:tcPr marL="26355" marR="26355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300">
                          <a:effectLst/>
                        </a:rPr>
                        <a:t>1</a:t>
                      </a:r>
                    </a:p>
                  </a:txBody>
                  <a:tcPr marL="26355" marR="26355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300">
                          <a:effectLst/>
                        </a:rPr>
                        <a:t>19,60 € </a:t>
                      </a:r>
                    </a:p>
                  </a:txBody>
                  <a:tcPr marL="26355" marR="26355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300">
                          <a:effectLst/>
                        </a:rPr>
                        <a:t>19,60 € </a:t>
                      </a:r>
                    </a:p>
                  </a:txBody>
                  <a:tcPr marL="26355" marR="26355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2423164"/>
                  </a:ext>
                </a:extLst>
              </a:tr>
              <a:tr h="372202">
                <a:tc>
                  <a:txBody>
                    <a:bodyPr/>
                    <a:lstStyle/>
                    <a:p>
                      <a:pPr rtl="0" fontAlgn="b"/>
                      <a:r>
                        <a:rPr lang="fr-FR" sz="1300">
                          <a:effectLst/>
                        </a:rPr>
                        <a:t>32700</a:t>
                      </a:r>
                    </a:p>
                  </a:txBody>
                  <a:tcPr marL="26355" marR="26355" marT="0" marB="0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1300">
                          <a:effectLst/>
                        </a:rPr>
                        <a:t>Châssis Zumo à chenilles 1418</a:t>
                      </a:r>
                    </a:p>
                  </a:txBody>
                  <a:tcPr marL="26355" marR="26355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300">
                          <a:effectLst/>
                        </a:rPr>
                        <a:t>1</a:t>
                      </a:r>
                    </a:p>
                  </a:txBody>
                  <a:tcPr marL="26355" marR="26355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300">
                          <a:effectLst/>
                        </a:rPr>
                        <a:t>21,95 € </a:t>
                      </a:r>
                    </a:p>
                  </a:txBody>
                  <a:tcPr marL="26355" marR="26355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300">
                          <a:effectLst/>
                        </a:rPr>
                        <a:t>21,95 € </a:t>
                      </a:r>
                    </a:p>
                  </a:txBody>
                  <a:tcPr marL="26355" marR="26355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184855"/>
                  </a:ext>
                </a:extLst>
              </a:tr>
              <a:tr h="193091"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300" b="1">
                          <a:effectLst/>
                        </a:rPr>
                        <a:t>TOTAL</a:t>
                      </a:r>
                    </a:p>
                  </a:txBody>
                  <a:tcPr marL="26355" marR="26355" marT="0" marB="0" anchor="b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fr-FR" sz="1300">
                        <a:effectLst/>
                      </a:endParaRPr>
                    </a:p>
                  </a:txBody>
                  <a:tcPr marL="26355" marR="26355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fr-FR" sz="1300">
                        <a:effectLst/>
                      </a:endParaRPr>
                    </a:p>
                  </a:txBody>
                  <a:tcPr marL="26355" marR="26355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fr-FR" sz="1300">
                        <a:effectLst/>
                      </a:endParaRPr>
                    </a:p>
                  </a:txBody>
                  <a:tcPr marL="26355" marR="26355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300" b="1">
                          <a:effectLst/>
                        </a:rPr>
                        <a:t>207,80 € </a:t>
                      </a:r>
                    </a:p>
                  </a:txBody>
                  <a:tcPr marL="26355" marR="26355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47802511"/>
                  </a:ext>
                </a:extLst>
              </a:tr>
              <a:tr h="193091">
                <a:tc>
                  <a:txBody>
                    <a:bodyPr/>
                    <a:lstStyle/>
                    <a:p>
                      <a:pPr rtl="0" fontAlgn="b"/>
                      <a:endParaRPr lang="fr-FR" sz="1300">
                        <a:effectLst/>
                      </a:endParaRPr>
                    </a:p>
                  </a:txBody>
                  <a:tcPr marL="26355" marR="26355" marT="0" marB="0" anchor="b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fr-FR" sz="1300">
                        <a:effectLst/>
                      </a:endParaRPr>
                    </a:p>
                  </a:txBody>
                  <a:tcPr marL="26355" marR="26355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fr-FR" sz="1300">
                        <a:effectLst/>
                      </a:endParaRPr>
                    </a:p>
                  </a:txBody>
                  <a:tcPr marL="26355" marR="26355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fr-FR" sz="1300">
                        <a:effectLst/>
                      </a:endParaRPr>
                    </a:p>
                  </a:txBody>
                  <a:tcPr marL="26355" marR="26355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fr-FR" sz="1300">
                        <a:effectLst/>
                      </a:endParaRPr>
                    </a:p>
                  </a:txBody>
                  <a:tcPr marL="26355" marR="26355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903380"/>
                  </a:ext>
                </a:extLst>
              </a:tr>
              <a:tr h="193091">
                <a:tc>
                  <a:txBody>
                    <a:bodyPr/>
                    <a:lstStyle/>
                    <a:p>
                      <a:pPr rtl="0" fontAlgn="b"/>
                      <a:endParaRPr lang="fr-FR" sz="1300">
                        <a:effectLst/>
                      </a:endParaRPr>
                    </a:p>
                  </a:txBody>
                  <a:tcPr marL="26355" marR="26355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fr-FR" sz="1300" dirty="0">
                        <a:effectLst/>
                      </a:endParaRPr>
                    </a:p>
                  </a:txBody>
                  <a:tcPr marL="26355" marR="26355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fr-FR" sz="1300">
                        <a:effectLst/>
                      </a:endParaRPr>
                    </a:p>
                  </a:txBody>
                  <a:tcPr marL="26355" marR="26355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fr-FR" sz="1300">
                        <a:effectLst/>
                      </a:endParaRPr>
                    </a:p>
                  </a:txBody>
                  <a:tcPr marL="26355" marR="26355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fr-FR" sz="1300">
                        <a:effectLst/>
                      </a:endParaRPr>
                    </a:p>
                  </a:txBody>
                  <a:tcPr marL="26355" marR="26355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67934412"/>
                  </a:ext>
                </a:extLst>
              </a:tr>
              <a:tr h="372202">
                <a:tc>
                  <a:txBody>
                    <a:bodyPr/>
                    <a:lstStyle/>
                    <a:p>
                      <a:pPr rtl="0" fontAlgn="b"/>
                      <a:r>
                        <a:rPr lang="fr-FR" sz="1300" b="1">
                          <a:effectLst/>
                        </a:rPr>
                        <a:t>Fournisseur :</a:t>
                      </a:r>
                    </a:p>
                  </a:txBody>
                  <a:tcPr marL="26355" marR="26355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fr-FR" sz="1300" u="sng">
                          <a:solidFill>
                            <a:srgbClr val="0000FF"/>
                          </a:solidFill>
                          <a:effectLst/>
                        </a:rPr>
                        <a:t>GOTRONIC</a:t>
                      </a:r>
                    </a:p>
                  </a:txBody>
                  <a:tcPr marL="26355" marR="26355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fr-FR" sz="1300">
                        <a:effectLst/>
                      </a:endParaRPr>
                    </a:p>
                  </a:txBody>
                  <a:tcPr marL="26355" marR="26355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fr-FR" sz="1300">
                        <a:effectLst/>
                      </a:endParaRPr>
                    </a:p>
                  </a:txBody>
                  <a:tcPr marL="26355" marR="26355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fr-FR" sz="1300">
                        <a:effectLst/>
                      </a:endParaRPr>
                    </a:p>
                  </a:txBody>
                  <a:tcPr marL="26355" marR="26355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2496854"/>
                  </a:ext>
                </a:extLst>
              </a:tr>
              <a:tr h="372202">
                <a:tc>
                  <a:txBody>
                    <a:bodyPr/>
                    <a:lstStyle/>
                    <a:p>
                      <a:pPr rtl="0" fontAlgn="b"/>
                      <a:endParaRPr lang="fr-FR" sz="1300" b="1">
                        <a:effectLst/>
                      </a:endParaRPr>
                    </a:p>
                  </a:txBody>
                  <a:tcPr marL="26355" marR="26355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fr-FR" sz="1300">
                          <a:effectLst/>
                        </a:rPr>
                        <a:t>35 ter route nationale, Blagny 08110, France.</a:t>
                      </a:r>
                    </a:p>
                  </a:txBody>
                  <a:tcPr marL="26355" marR="26355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fr-FR" sz="1300">
                        <a:effectLst/>
                      </a:endParaRPr>
                    </a:p>
                  </a:txBody>
                  <a:tcPr marL="26355" marR="26355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fr-FR" sz="1300">
                        <a:effectLst/>
                      </a:endParaRPr>
                    </a:p>
                  </a:txBody>
                  <a:tcPr marL="26355" marR="26355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fr-FR" sz="1300" dirty="0">
                        <a:effectLst/>
                      </a:endParaRPr>
                    </a:p>
                  </a:txBody>
                  <a:tcPr marL="26355" marR="26355" marT="0" marB="0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171104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0237301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Shape 628"/>
          <p:cNvSpPr txBox="1"/>
          <p:nvPr/>
        </p:nvSpPr>
        <p:spPr>
          <a:xfrm>
            <a:off x="-72000" y="650756"/>
            <a:ext cx="5328000" cy="633000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1" u="sng" strike="noStrik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Le </a:t>
            </a:r>
            <a:r>
              <a:rPr lang="en-US" sz="3500" b="1" u="sng" strike="noStrik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capteur</a:t>
            </a:r>
            <a:r>
              <a:rPr lang="en-US" sz="3500" b="1" u="sng" strike="noStrik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500" b="1" u="sng" strike="noStrik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ultrason</a:t>
            </a:r>
            <a:r>
              <a:rPr lang="en-US" sz="3500" b="1" u="sng" strike="noStrik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 :</a:t>
            </a:r>
            <a:endParaRPr sz="3500" b="0" strike="noStrik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29" name="Shape 6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51022" y="1915645"/>
            <a:ext cx="4003021" cy="3847556"/>
          </a:xfrm>
          <a:prstGeom prst="rect">
            <a:avLst/>
          </a:prstGeom>
          <a:noFill/>
          <a:ln>
            <a:noFill/>
          </a:ln>
        </p:spPr>
      </p:pic>
      <p:sp>
        <p:nvSpPr>
          <p:cNvPr id="630" name="Shape 630"/>
          <p:cNvSpPr txBox="1"/>
          <p:nvPr/>
        </p:nvSpPr>
        <p:spPr>
          <a:xfrm>
            <a:off x="648000" y="1656000"/>
            <a:ext cx="4003022" cy="859200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="t" anchorCtr="0">
            <a:noAutofit/>
          </a:bodyPr>
          <a:lstStyle/>
          <a:p>
            <a:pPr marR="0" lvl="0" algn="l" rtl="0">
              <a:spcBef>
                <a:spcPts val="0"/>
              </a:spcBef>
              <a:spcAft>
                <a:spcPts val="0"/>
              </a:spcAft>
            </a:pPr>
            <a:r>
              <a:rPr lang="en-US" sz="2000" b="0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</a:t>
            </a:r>
            <a:r>
              <a:rPr lang="en-US" sz="2000" b="0" strike="noStrik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Mesurer</a:t>
            </a:r>
            <a:r>
              <a:rPr lang="en-US" sz="2000" b="0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la distance grâce à </a:t>
            </a:r>
            <a:r>
              <a:rPr lang="en-US" sz="2000" b="0" strike="noStrik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une</a:t>
            </a:r>
            <a:r>
              <a:rPr lang="en-US" sz="2000" b="0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b="0" strike="noStrik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onde</a:t>
            </a:r>
            <a:r>
              <a:rPr lang="en-US" sz="2000" b="0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b="0" strike="noStrik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ultrason</a:t>
            </a:r>
            <a:endParaRPr sz="2000" b="0" strike="noStrik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0" strike="noStrik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Étude du </a:t>
            </a:r>
            <a:r>
              <a:rPr lang="en-US" sz="2000" b="0" strike="noStrik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capteur</a:t>
            </a:r>
            <a:r>
              <a:rPr lang="en-US" sz="2000" b="0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b="0" strike="noStrik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ultrason</a:t>
            </a:r>
            <a:r>
              <a:rPr lang="en-US" sz="2000" b="0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Grove</a:t>
            </a:r>
            <a:endParaRPr sz="2000" b="0" strike="noStrik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6C122569-08B3-4561-BB8A-0631AF7129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514" y="20947"/>
            <a:ext cx="5136169" cy="5192767"/>
          </a:xfrm>
          <a:prstGeom prst="rect">
            <a:avLst/>
          </a:prstGeom>
        </p:spPr>
      </p:pic>
      <p:sp>
        <p:nvSpPr>
          <p:cNvPr id="344" name="Shape 344"/>
          <p:cNvSpPr/>
          <p:nvPr/>
        </p:nvSpPr>
        <p:spPr>
          <a:xfrm>
            <a:off x="7397168" y="5346700"/>
            <a:ext cx="1746832" cy="1511301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35942" y="0"/>
                </a:moveTo>
                <a:lnTo>
                  <a:pt x="120000" y="0"/>
                </a:lnTo>
                <a:lnTo>
                  <a:pt x="120000" y="119999"/>
                </a:lnTo>
                <a:lnTo>
                  <a:pt x="0" y="119999"/>
                </a:lnTo>
                <a:close/>
              </a:path>
            </a:pathLst>
          </a:custGeom>
          <a:solidFill>
            <a:schemeClr val="dk1">
              <a:alpha val="84705"/>
            </a:schemeClr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5" name="Shape 345"/>
          <p:cNvSpPr/>
          <p:nvPr/>
        </p:nvSpPr>
        <p:spPr>
          <a:xfrm>
            <a:off x="0" y="5346694"/>
            <a:ext cx="7835438" cy="151130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35614" y="0"/>
                </a:lnTo>
                <a:lnTo>
                  <a:pt x="37820" y="0"/>
                </a:lnTo>
                <a:lnTo>
                  <a:pt x="38365" y="0"/>
                </a:lnTo>
                <a:lnTo>
                  <a:pt x="49508" y="0"/>
                </a:lnTo>
                <a:lnTo>
                  <a:pt x="63247" y="0"/>
                </a:lnTo>
                <a:lnTo>
                  <a:pt x="63247" y="201"/>
                </a:lnTo>
                <a:lnTo>
                  <a:pt x="67789" y="201"/>
                </a:lnTo>
                <a:lnTo>
                  <a:pt x="67789" y="0"/>
                </a:lnTo>
                <a:lnTo>
                  <a:pt x="120000" y="0"/>
                </a:lnTo>
                <a:lnTo>
                  <a:pt x="111986" y="119999"/>
                </a:lnTo>
                <a:lnTo>
                  <a:pt x="67789" y="119999"/>
                </a:lnTo>
                <a:lnTo>
                  <a:pt x="67789" y="119999"/>
                </a:lnTo>
                <a:lnTo>
                  <a:pt x="63247" y="119999"/>
                </a:lnTo>
                <a:lnTo>
                  <a:pt x="63247" y="120000"/>
                </a:lnTo>
                <a:lnTo>
                  <a:pt x="50930" y="120000"/>
                </a:lnTo>
                <a:lnTo>
                  <a:pt x="49619" y="120000"/>
                </a:lnTo>
                <a:lnTo>
                  <a:pt x="49508" y="120000"/>
                </a:lnTo>
                <a:lnTo>
                  <a:pt x="38365" y="120000"/>
                </a:lnTo>
                <a:lnTo>
                  <a:pt x="37820" y="120000"/>
                </a:lnTo>
                <a:lnTo>
                  <a:pt x="35614" y="120000"/>
                </a:lnTo>
                <a:lnTo>
                  <a:pt x="0" y="12000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6" name="Shape 346"/>
          <p:cNvSpPr txBox="1">
            <a:spLocks noGrp="1"/>
          </p:cNvSpPr>
          <p:nvPr>
            <p:ph type="title"/>
          </p:nvPr>
        </p:nvSpPr>
        <p:spPr>
          <a:xfrm>
            <a:off x="556682" y="5612654"/>
            <a:ext cx="6821738" cy="830231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Montage électronique</a:t>
            </a:r>
            <a:endParaRPr sz="27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214A0C7D-C09C-48C3-8198-A98433C46BC6}"/>
              </a:ext>
            </a:extLst>
          </p:cNvPr>
          <p:cNvGrpSpPr/>
          <p:nvPr/>
        </p:nvGrpSpPr>
        <p:grpSpPr>
          <a:xfrm>
            <a:off x="1316953" y="212436"/>
            <a:ext cx="4795803" cy="1679269"/>
            <a:chOff x="-2083656" y="-2198254"/>
            <a:chExt cx="3075011" cy="1679269"/>
          </a:xfrm>
        </p:grpSpPr>
        <p:grpSp>
          <p:nvGrpSpPr>
            <p:cNvPr id="6" name="Groupe 5">
              <a:extLst>
                <a:ext uri="{FF2B5EF4-FFF2-40B4-BE49-F238E27FC236}">
                  <a16:creationId xmlns:a16="http://schemas.microsoft.com/office/drawing/2014/main" id="{24285127-FD80-4DF5-B8C5-09431AC08298}"/>
                </a:ext>
              </a:extLst>
            </p:cNvPr>
            <p:cNvGrpSpPr/>
            <p:nvPr/>
          </p:nvGrpSpPr>
          <p:grpSpPr>
            <a:xfrm>
              <a:off x="-2083656" y="-2198254"/>
              <a:ext cx="3075011" cy="1625600"/>
              <a:chOff x="-2083656" y="-2198254"/>
              <a:chExt cx="3075011" cy="1625600"/>
            </a:xfrm>
          </p:grpSpPr>
          <p:sp>
            <p:nvSpPr>
              <p:cNvPr id="8" name="Ellipse 7">
                <a:extLst>
                  <a:ext uri="{FF2B5EF4-FFF2-40B4-BE49-F238E27FC236}">
                    <a16:creationId xmlns:a16="http://schemas.microsoft.com/office/drawing/2014/main" id="{A445E618-4653-4345-AA4B-33BE7A2EC118}"/>
                  </a:ext>
                </a:extLst>
              </p:cNvPr>
              <p:cNvSpPr/>
              <p:nvPr/>
            </p:nvSpPr>
            <p:spPr>
              <a:xfrm>
                <a:off x="-2083656" y="-2198254"/>
                <a:ext cx="1832440" cy="1625600"/>
              </a:xfrm>
              <a:prstGeom prst="ellipse">
                <a:avLst/>
              </a:prstGeom>
              <a:noFill/>
              <a:ln w="2857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" name="ZoneTexte 2">
                <a:extLst>
                  <a:ext uri="{FF2B5EF4-FFF2-40B4-BE49-F238E27FC236}">
                    <a16:creationId xmlns:a16="http://schemas.microsoft.com/office/drawing/2014/main" id="{FB466C11-44DF-4726-AD01-DCADC9E8519F}"/>
                  </a:ext>
                </a:extLst>
              </p:cNvPr>
              <p:cNvSpPr txBox="1"/>
              <p:nvPr/>
            </p:nvSpPr>
            <p:spPr>
              <a:xfrm>
                <a:off x="-225797" y="-2198254"/>
                <a:ext cx="1217152" cy="523220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r>
                  <a:rPr lang="fr-FR" dirty="0"/>
                  <a:t>Capteur ULTRASON </a:t>
                </a:r>
              </a:p>
              <a:p>
                <a:r>
                  <a:rPr lang="fr-FR" dirty="0" err="1"/>
                  <a:t>UltrasonicRanger</a:t>
                </a:r>
                <a:r>
                  <a:rPr lang="fr-FR" dirty="0"/>
                  <a:t> V2</a:t>
                </a:r>
              </a:p>
            </p:txBody>
          </p:sp>
        </p:grp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D6A7496B-51B2-4838-8B3F-31F7D26739E5}"/>
                </a:ext>
              </a:extLst>
            </p:cNvPr>
            <p:cNvSpPr txBox="1"/>
            <p:nvPr/>
          </p:nvSpPr>
          <p:spPr>
            <a:xfrm>
              <a:off x="-393847" y="-826762"/>
              <a:ext cx="918445" cy="30777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fr-FR" dirty="0"/>
                <a:t>SIG: Broche D4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61935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Shape 636"/>
          <p:cNvSpPr/>
          <p:nvPr/>
        </p:nvSpPr>
        <p:spPr>
          <a:xfrm>
            <a:off x="7397280" y="5346720"/>
            <a:ext cx="1746300" cy="1510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35942" y="0"/>
                </a:moveTo>
                <a:lnTo>
                  <a:pt x="120000" y="0"/>
                </a:lnTo>
                <a:lnTo>
                  <a:pt x="120000" y="119999"/>
                </a:lnTo>
                <a:lnTo>
                  <a:pt x="0" y="119999"/>
                </a:lnTo>
                <a:close/>
              </a:path>
            </a:pathLst>
          </a:custGeom>
          <a:solidFill>
            <a:srgbClr val="000000">
              <a:alpha val="84710"/>
            </a:srgbClr>
          </a:solidFill>
          <a:ln>
            <a:noFill/>
          </a:ln>
        </p:spPr>
      </p:sp>
      <p:sp>
        <p:nvSpPr>
          <p:cNvPr id="637" name="Shape 637"/>
          <p:cNvSpPr/>
          <p:nvPr/>
        </p:nvSpPr>
        <p:spPr>
          <a:xfrm>
            <a:off x="0" y="5346720"/>
            <a:ext cx="7835100" cy="1510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35614" y="0"/>
                </a:lnTo>
                <a:lnTo>
                  <a:pt x="37820" y="0"/>
                </a:lnTo>
                <a:lnTo>
                  <a:pt x="38365" y="0"/>
                </a:lnTo>
                <a:lnTo>
                  <a:pt x="49508" y="0"/>
                </a:lnTo>
                <a:lnTo>
                  <a:pt x="63247" y="0"/>
                </a:lnTo>
                <a:lnTo>
                  <a:pt x="63247" y="201"/>
                </a:lnTo>
                <a:lnTo>
                  <a:pt x="67789" y="201"/>
                </a:lnTo>
                <a:lnTo>
                  <a:pt x="67789" y="0"/>
                </a:lnTo>
                <a:lnTo>
                  <a:pt x="120000" y="0"/>
                </a:lnTo>
                <a:lnTo>
                  <a:pt x="111986" y="119999"/>
                </a:lnTo>
                <a:lnTo>
                  <a:pt x="67789" y="119999"/>
                </a:lnTo>
                <a:lnTo>
                  <a:pt x="67789" y="119999"/>
                </a:lnTo>
                <a:lnTo>
                  <a:pt x="63247" y="119999"/>
                </a:lnTo>
                <a:lnTo>
                  <a:pt x="63247" y="120000"/>
                </a:lnTo>
                <a:lnTo>
                  <a:pt x="50930" y="120000"/>
                </a:lnTo>
                <a:lnTo>
                  <a:pt x="49619" y="120000"/>
                </a:lnTo>
                <a:lnTo>
                  <a:pt x="49508" y="120000"/>
                </a:lnTo>
                <a:lnTo>
                  <a:pt x="38365" y="120000"/>
                </a:lnTo>
                <a:lnTo>
                  <a:pt x="37820" y="120000"/>
                </a:lnTo>
                <a:lnTo>
                  <a:pt x="35614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EEECE1"/>
          </a:solidFill>
          <a:ln>
            <a:noFill/>
          </a:ln>
        </p:spPr>
      </p:sp>
      <p:sp>
        <p:nvSpPr>
          <p:cNvPr id="638" name="Shape 638"/>
          <p:cNvSpPr txBox="1"/>
          <p:nvPr/>
        </p:nvSpPr>
        <p:spPr>
          <a:xfrm>
            <a:off x="245520" y="5563080"/>
            <a:ext cx="6821400" cy="1078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Les ondes ultrason </a:t>
            </a:r>
            <a:endParaRPr sz="3500" b="0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39" name="Shape 6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2520" y="402840"/>
            <a:ext cx="7143480" cy="2333160"/>
          </a:xfrm>
          <a:prstGeom prst="rect">
            <a:avLst/>
          </a:prstGeom>
          <a:noFill/>
          <a:ln>
            <a:noFill/>
          </a:ln>
        </p:spPr>
      </p:pic>
      <p:sp>
        <p:nvSpPr>
          <p:cNvPr id="640" name="Shape 640"/>
          <p:cNvSpPr txBox="1"/>
          <p:nvPr/>
        </p:nvSpPr>
        <p:spPr>
          <a:xfrm>
            <a:off x="1080000" y="3024000"/>
            <a:ext cx="7848000" cy="859200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Caractéristique d'une onde ultrason :</a:t>
            </a: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-vitesse = ~340m/s</a:t>
            </a: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-gamme de fréquence= 16kHz à 10MHz</a:t>
            </a: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Shape 646"/>
          <p:cNvSpPr/>
          <p:nvPr/>
        </p:nvSpPr>
        <p:spPr>
          <a:xfrm>
            <a:off x="7397280" y="5346720"/>
            <a:ext cx="1746300" cy="1510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35942" y="0"/>
                </a:moveTo>
                <a:lnTo>
                  <a:pt x="120000" y="0"/>
                </a:lnTo>
                <a:lnTo>
                  <a:pt x="120000" y="119999"/>
                </a:lnTo>
                <a:lnTo>
                  <a:pt x="0" y="119999"/>
                </a:lnTo>
                <a:close/>
              </a:path>
            </a:pathLst>
          </a:custGeom>
          <a:solidFill>
            <a:srgbClr val="000000">
              <a:alpha val="84710"/>
            </a:srgbClr>
          </a:solidFill>
          <a:ln>
            <a:noFill/>
          </a:ln>
        </p:spPr>
      </p:sp>
      <p:sp>
        <p:nvSpPr>
          <p:cNvPr id="647" name="Shape 647"/>
          <p:cNvSpPr/>
          <p:nvPr/>
        </p:nvSpPr>
        <p:spPr>
          <a:xfrm>
            <a:off x="0" y="5346720"/>
            <a:ext cx="7835100" cy="1510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35614" y="0"/>
                </a:lnTo>
                <a:lnTo>
                  <a:pt x="37820" y="0"/>
                </a:lnTo>
                <a:lnTo>
                  <a:pt x="38365" y="0"/>
                </a:lnTo>
                <a:lnTo>
                  <a:pt x="49508" y="0"/>
                </a:lnTo>
                <a:lnTo>
                  <a:pt x="63247" y="0"/>
                </a:lnTo>
                <a:lnTo>
                  <a:pt x="63247" y="201"/>
                </a:lnTo>
                <a:lnTo>
                  <a:pt x="67789" y="201"/>
                </a:lnTo>
                <a:lnTo>
                  <a:pt x="67789" y="0"/>
                </a:lnTo>
                <a:lnTo>
                  <a:pt x="120000" y="0"/>
                </a:lnTo>
                <a:lnTo>
                  <a:pt x="111986" y="119999"/>
                </a:lnTo>
                <a:lnTo>
                  <a:pt x="67789" y="119999"/>
                </a:lnTo>
                <a:lnTo>
                  <a:pt x="67789" y="119999"/>
                </a:lnTo>
                <a:lnTo>
                  <a:pt x="63247" y="119999"/>
                </a:lnTo>
                <a:lnTo>
                  <a:pt x="63247" y="120000"/>
                </a:lnTo>
                <a:lnTo>
                  <a:pt x="50930" y="120000"/>
                </a:lnTo>
                <a:lnTo>
                  <a:pt x="49619" y="120000"/>
                </a:lnTo>
                <a:lnTo>
                  <a:pt x="49508" y="120000"/>
                </a:lnTo>
                <a:lnTo>
                  <a:pt x="38365" y="120000"/>
                </a:lnTo>
                <a:lnTo>
                  <a:pt x="37820" y="120000"/>
                </a:lnTo>
                <a:lnTo>
                  <a:pt x="35614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EEECE1"/>
          </a:solidFill>
          <a:ln>
            <a:noFill/>
          </a:ln>
        </p:spPr>
      </p:sp>
      <p:sp>
        <p:nvSpPr>
          <p:cNvPr id="648" name="Shape 648"/>
          <p:cNvSpPr txBox="1"/>
          <p:nvPr/>
        </p:nvSpPr>
        <p:spPr>
          <a:xfrm>
            <a:off x="245520" y="5346720"/>
            <a:ext cx="6821400" cy="93361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0" strike="noStrik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Le </a:t>
            </a:r>
            <a:r>
              <a:rPr lang="en-US" sz="3500" b="0" strike="noStrik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principe</a:t>
            </a:r>
            <a:r>
              <a:rPr lang="en-US" sz="3500" b="0" strike="noStrik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3500" b="0" strike="noStrik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l’écholocalisation</a:t>
            </a:r>
            <a:r>
              <a:rPr lang="en-US" sz="3500" b="0" strike="noStrik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endParaRPr sz="3500" b="0" strike="noStrik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49" name="Shape 6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51940" y="611400"/>
            <a:ext cx="6191640" cy="24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0" name="Shape 65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03998" y="474133"/>
            <a:ext cx="2201041" cy="1942187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Shape 65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04000" y="2736000"/>
            <a:ext cx="2201040" cy="2291040"/>
          </a:xfrm>
          <a:prstGeom prst="rect">
            <a:avLst/>
          </a:prstGeom>
          <a:noFill/>
          <a:ln>
            <a:noFill/>
          </a:ln>
        </p:spPr>
      </p:pic>
      <p:sp>
        <p:nvSpPr>
          <p:cNvPr id="652" name="Shape 652"/>
          <p:cNvSpPr txBox="1"/>
          <p:nvPr/>
        </p:nvSpPr>
        <p:spPr>
          <a:xfrm>
            <a:off x="3199431" y="3773460"/>
            <a:ext cx="5688000" cy="859200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	</a:t>
            </a:r>
            <a:r>
              <a:rPr lang="en-US" sz="1800" b="0" strike="noStrik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Vitesse</a:t>
            </a:r>
            <a:r>
              <a:rPr lang="en-US" sz="1800" b="0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de </a:t>
            </a:r>
            <a:r>
              <a:rPr lang="en-US" sz="1800" b="0" strike="noStrik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l'onde</a:t>
            </a:r>
            <a:r>
              <a:rPr lang="en-US" sz="1800" b="0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X Temps </a:t>
            </a:r>
            <a:endParaRPr sz="1800" b="0" strike="noStrik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Distance = -------------------------------------------------------</a:t>
            </a:r>
            <a:endParaRPr sz="1800" b="0" strike="noStrik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	</a:t>
            </a:r>
            <a:r>
              <a:rPr lang="en-US" sz="1800" dirty="0"/>
              <a:t>                  </a:t>
            </a:r>
            <a:r>
              <a:rPr lang="en-US" sz="1800" b="0" strike="noStrik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1800" b="0" strike="noStrik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Shape 658"/>
          <p:cNvSpPr/>
          <p:nvPr/>
        </p:nvSpPr>
        <p:spPr>
          <a:xfrm>
            <a:off x="7397280" y="5346720"/>
            <a:ext cx="1746300" cy="1510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35942" y="0"/>
                </a:moveTo>
                <a:lnTo>
                  <a:pt x="120000" y="0"/>
                </a:lnTo>
                <a:lnTo>
                  <a:pt x="120000" y="119999"/>
                </a:lnTo>
                <a:lnTo>
                  <a:pt x="0" y="119999"/>
                </a:lnTo>
                <a:close/>
              </a:path>
            </a:pathLst>
          </a:custGeom>
          <a:solidFill>
            <a:srgbClr val="000000">
              <a:alpha val="84710"/>
            </a:srgbClr>
          </a:solidFill>
          <a:ln>
            <a:noFill/>
          </a:ln>
        </p:spPr>
      </p:sp>
      <p:sp>
        <p:nvSpPr>
          <p:cNvPr id="659" name="Shape 659"/>
          <p:cNvSpPr/>
          <p:nvPr/>
        </p:nvSpPr>
        <p:spPr>
          <a:xfrm>
            <a:off x="0" y="5346720"/>
            <a:ext cx="7835100" cy="1510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35614" y="0"/>
                </a:lnTo>
                <a:lnTo>
                  <a:pt x="37820" y="0"/>
                </a:lnTo>
                <a:lnTo>
                  <a:pt x="38365" y="0"/>
                </a:lnTo>
                <a:lnTo>
                  <a:pt x="49508" y="0"/>
                </a:lnTo>
                <a:lnTo>
                  <a:pt x="63247" y="0"/>
                </a:lnTo>
                <a:lnTo>
                  <a:pt x="63247" y="201"/>
                </a:lnTo>
                <a:lnTo>
                  <a:pt x="67789" y="201"/>
                </a:lnTo>
                <a:lnTo>
                  <a:pt x="67789" y="0"/>
                </a:lnTo>
                <a:lnTo>
                  <a:pt x="120000" y="0"/>
                </a:lnTo>
                <a:lnTo>
                  <a:pt x="111986" y="119999"/>
                </a:lnTo>
                <a:lnTo>
                  <a:pt x="67789" y="119999"/>
                </a:lnTo>
                <a:lnTo>
                  <a:pt x="67789" y="119999"/>
                </a:lnTo>
                <a:lnTo>
                  <a:pt x="63247" y="119999"/>
                </a:lnTo>
                <a:lnTo>
                  <a:pt x="63247" y="120000"/>
                </a:lnTo>
                <a:lnTo>
                  <a:pt x="50930" y="120000"/>
                </a:lnTo>
                <a:lnTo>
                  <a:pt x="49619" y="120000"/>
                </a:lnTo>
                <a:lnTo>
                  <a:pt x="49508" y="120000"/>
                </a:lnTo>
                <a:lnTo>
                  <a:pt x="38365" y="120000"/>
                </a:lnTo>
                <a:lnTo>
                  <a:pt x="37820" y="120000"/>
                </a:lnTo>
                <a:lnTo>
                  <a:pt x="35614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EEECE1"/>
          </a:solidFill>
          <a:ln>
            <a:noFill/>
          </a:ln>
        </p:spPr>
      </p:sp>
      <p:sp>
        <p:nvSpPr>
          <p:cNvPr id="660" name="Shape 660"/>
          <p:cNvSpPr txBox="1"/>
          <p:nvPr/>
        </p:nvSpPr>
        <p:spPr>
          <a:xfrm>
            <a:off x="287940" y="5490000"/>
            <a:ext cx="6821400" cy="872958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0" strike="noStrik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Étude du </a:t>
            </a:r>
            <a:r>
              <a:rPr lang="en-US" sz="3500" b="0" strike="noStrik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capteur</a:t>
            </a:r>
            <a:r>
              <a:rPr lang="en-US" sz="3500" b="0" strike="noStrik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500" b="0" strike="noStrik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ultrason</a:t>
            </a:r>
            <a:r>
              <a:rPr lang="en-US" sz="3500" b="0" strike="noStrik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endParaRPr sz="3500" b="0" strike="noStrik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1" name="Shape 661"/>
          <p:cNvSpPr txBox="1"/>
          <p:nvPr/>
        </p:nvSpPr>
        <p:spPr>
          <a:xfrm>
            <a:off x="432000" y="576000"/>
            <a:ext cx="4680000" cy="603000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u="sng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 capteur ultrason grove :</a:t>
            </a: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62" name="Shape 66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97160" y="0"/>
            <a:ext cx="2418840" cy="2418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3" name="Shape 66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20000" y="2144160"/>
            <a:ext cx="2685240" cy="3111840"/>
          </a:xfrm>
          <a:prstGeom prst="rect">
            <a:avLst/>
          </a:prstGeom>
          <a:noFill/>
          <a:ln>
            <a:noFill/>
          </a:ln>
        </p:spPr>
      </p:pic>
      <p:sp>
        <p:nvSpPr>
          <p:cNvPr id="664" name="Shape 664"/>
          <p:cNvSpPr txBox="1"/>
          <p:nvPr/>
        </p:nvSpPr>
        <p:spPr>
          <a:xfrm>
            <a:off x="504000" y="1368000"/>
            <a:ext cx="2736000" cy="1115700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-Le trig et l'écho partage la même broche SIG</a:t>
            </a: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65" name="Shape 66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328000" y="2256480"/>
            <a:ext cx="2502719" cy="2826361"/>
          </a:xfrm>
          <a:prstGeom prst="rect">
            <a:avLst/>
          </a:prstGeom>
          <a:noFill/>
          <a:ln>
            <a:noFill/>
          </a:ln>
        </p:spPr>
      </p:pic>
      <p:pic>
        <p:nvPicPr>
          <p:cNvPr id="666" name="Shape 66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328000" y="2256840"/>
            <a:ext cx="2502719" cy="28263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Shape 672"/>
          <p:cNvSpPr/>
          <p:nvPr/>
        </p:nvSpPr>
        <p:spPr>
          <a:xfrm>
            <a:off x="7397280" y="5346720"/>
            <a:ext cx="1746300" cy="1510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35942" y="0"/>
                </a:moveTo>
                <a:lnTo>
                  <a:pt x="120000" y="0"/>
                </a:lnTo>
                <a:lnTo>
                  <a:pt x="120000" y="119999"/>
                </a:lnTo>
                <a:lnTo>
                  <a:pt x="0" y="119999"/>
                </a:lnTo>
                <a:close/>
              </a:path>
            </a:pathLst>
          </a:custGeom>
          <a:solidFill>
            <a:srgbClr val="000000">
              <a:alpha val="84710"/>
            </a:srgbClr>
          </a:solidFill>
          <a:ln>
            <a:noFill/>
          </a:ln>
        </p:spPr>
      </p:sp>
      <p:sp>
        <p:nvSpPr>
          <p:cNvPr id="673" name="Shape 673"/>
          <p:cNvSpPr/>
          <p:nvPr/>
        </p:nvSpPr>
        <p:spPr>
          <a:xfrm>
            <a:off x="0" y="5346720"/>
            <a:ext cx="7835100" cy="1510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35614" y="0"/>
                </a:lnTo>
                <a:lnTo>
                  <a:pt x="37820" y="0"/>
                </a:lnTo>
                <a:lnTo>
                  <a:pt x="38365" y="0"/>
                </a:lnTo>
                <a:lnTo>
                  <a:pt x="49508" y="0"/>
                </a:lnTo>
                <a:lnTo>
                  <a:pt x="63247" y="0"/>
                </a:lnTo>
                <a:lnTo>
                  <a:pt x="63247" y="201"/>
                </a:lnTo>
                <a:lnTo>
                  <a:pt x="67789" y="201"/>
                </a:lnTo>
                <a:lnTo>
                  <a:pt x="67789" y="0"/>
                </a:lnTo>
                <a:lnTo>
                  <a:pt x="120000" y="0"/>
                </a:lnTo>
                <a:lnTo>
                  <a:pt x="111986" y="119999"/>
                </a:lnTo>
                <a:lnTo>
                  <a:pt x="67789" y="119999"/>
                </a:lnTo>
                <a:lnTo>
                  <a:pt x="67789" y="119999"/>
                </a:lnTo>
                <a:lnTo>
                  <a:pt x="63247" y="119999"/>
                </a:lnTo>
                <a:lnTo>
                  <a:pt x="63247" y="120000"/>
                </a:lnTo>
                <a:lnTo>
                  <a:pt x="50930" y="120000"/>
                </a:lnTo>
                <a:lnTo>
                  <a:pt x="49619" y="120000"/>
                </a:lnTo>
                <a:lnTo>
                  <a:pt x="49508" y="120000"/>
                </a:lnTo>
                <a:lnTo>
                  <a:pt x="38365" y="120000"/>
                </a:lnTo>
                <a:lnTo>
                  <a:pt x="37820" y="120000"/>
                </a:lnTo>
                <a:lnTo>
                  <a:pt x="35614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EEECE1"/>
          </a:solidFill>
          <a:ln>
            <a:noFill/>
          </a:ln>
        </p:spPr>
      </p:sp>
      <p:sp>
        <p:nvSpPr>
          <p:cNvPr id="674" name="Shape 674"/>
          <p:cNvSpPr txBox="1"/>
          <p:nvPr/>
        </p:nvSpPr>
        <p:spPr>
          <a:xfrm>
            <a:off x="287940" y="5346720"/>
            <a:ext cx="6821400" cy="1078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0" strike="noStrik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Étude du signal du </a:t>
            </a:r>
            <a:r>
              <a:rPr lang="en-US" sz="3500" b="0" strike="noStrik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capteur</a:t>
            </a:r>
            <a:r>
              <a:rPr lang="en-US" sz="3500" b="0" strike="noStrik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3500" b="0" strike="noStrik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5" name="Shape 675"/>
          <p:cNvSpPr txBox="1"/>
          <p:nvPr/>
        </p:nvSpPr>
        <p:spPr>
          <a:xfrm>
            <a:off x="288000" y="508680"/>
            <a:ext cx="7200000" cy="859200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2772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Distance = signal d'écho temps élevé * Vitesse du son (340M / S) / 2. </a:t>
            </a: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6" name="Shape 676"/>
          <p:cNvSpPr txBox="1"/>
          <p:nvPr/>
        </p:nvSpPr>
        <p:spPr>
          <a:xfrm>
            <a:off x="504000" y="1368000"/>
            <a:ext cx="2736000" cy="859200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77" name="Shape 67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68000" y="864000"/>
            <a:ext cx="5832000" cy="43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678" name="Shape 678"/>
          <p:cNvSpPr txBox="1"/>
          <p:nvPr/>
        </p:nvSpPr>
        <p:spPr>
          <a:xfrm>
            <a:off x="216000" y="1152000"/>
            <a:ext cx="2952000" cy="3037200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Données :</a:t>
            </a: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-Vitesse du son=340m.s</a:t>
            </a:r>
            <a:r>
              <a:rPr lang="en-US" sz="3103" b="0" strike="noStrike" baseline="30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-1 </a:t>
            </a: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-Largeur d’impulsion de l’onde = 1.26ms</a:t>
            </a: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D=(v.t)/2</a:t>
            </a: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D=(340*1.26*10</a:t>
            </a:r>
            <a:r>
              <a:rPr lang="en-US" sz="3103" b="0" strike="noStrike" baseline="30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-3  </a:t>
            </a:r>
            <a:r>
              <a:rPr lang="en-US"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)/2</a:t>
            </a: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D=0.21m soit 21cm </a:t>
            </a: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Shape 684"/>
          <p:cNvSpPr/>
          <p:nvPr/>
        </p:nvSpPr>
        <p:spPr>
          <a:xfrm>
            <a:off x="7397280" y="5346720"/>
            <a:ext cx="1746300" cy="1510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35942" y="0"/>
                </a:moveTo>
                <a:lnTo>
                  <a:pt x="120000" y="0"/>
                </a:lnTo>
                <a:lnTo>
                  <a:pt x="120000" y="119999"/>
                </a:lnTo>
                <a:lnTo>
                  <a:pt x="0" y="119999"/>
                </a:lnTo>
                <a:close/>
              </a:path>
            </a:pathLst>
          </a:custGeom>
          <a:solidFill>
            <a:srgbClr val="000000">
              <a:alpha val="84710"/>
            </a:srgbClr>
          </a:solidFill>
          <a:ln>
            <a:noFill/>
          </a:ln>
        </p:spPr>
      </p:sp>
      <p:sp>
        <p:nvSpPr>
          <p:cNvPr id="685" name="Shape 685"/>
          <p:cNvSpPr/>
          <p:nvPr/>
        </p:nvSpPr>
        <p:spPr>
          <a:xfrm>
            <a:off x="0" y="5346720"/>
            <a:ext cx="7835100" cy="15108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35614" y="0"/>
                </a:lnTo>
                <a:lnTo>
                  <a:pt x="37820" y="0"/>
                </a:lnTo>
                <a:lnTo>
                  <a:pt x="38365" y="0"/>
                </a:lnTo>
                <a:lnTo>
                  <a:pt x="49508" y="0"/>
                </a:lnTo>
                <a:lnTo>
                  <a:pt x="63247" y="0"/>
                </a:lnTo>
                <a:lnTo>
                  <a:pt x="63247" y="201"/>
                </a:lnTo>
                <a:lnTo>
                  <a:pt x="67789" y="201"/>
                </a:lnTo>
                <a:lnTo>
                  <a:pt x="67789" y="0"/>
                </a:lnTo>
                <a:lnTo>
                  <a:pt x="120000" y="0"/>
                </a:lnTo>
                <a:lnTo>
                  <a:pt x="111986" y="119999"/>
                </a:lnTo>
                <a:lnTo>
                  <a:pt x="67789" y="119999"/>
                </a:lnTo>
                <a:lnTo>
                  <a:pt x="67789" y="119999"/>
                </a:lnTo>
                <a:lnTo>
                  <a:pt x="63247" y="119999"/>
                </a:lnTo>
                <a:lnTo>
                  <a:pt x="63247" y="120000"/>
                </a:lnTo>
                <a:lnTo>
                  <a:pt x="50930" y="120000"/>
                </a:lnTo>
                <a:lnTo>
                  <a:pt x="49619" y="120000"/>
                </a:lnTo>
                <a:lnTo>
                  <a:pt x="49508" y="120000"/>
                </a:lnTo>
                <a:lnTo>
                  <a:pt x="38365" y="120000"/>
                </a:lnTo>
                <a:lnTo>
                  <a:pt x="37820" y="120000"/>
                </a:lnTo>
                <a:lnTo>
                  <a:pt x="35614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EEECE1"/>
          </a:solidFill>
          <a:ln>
            <a:noFill/>
          </a:ln>
        </p:spPr>
      </p:sp>
      <p:sp>
        <p:nvSpPr>
          <p:cNvPr id="686" name="Shape 686"/>
          <p:cNvSpPr txBox="1"/>
          <p:nvPr/>
        </p:nvSpPr>
        <p:spPr>
          <a:xfrm>
            <a:off x="287940" y="5778530"/>
            <a:ext cx="6821400" cy="64718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0" strike="noStrik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Le code</a:t>
            </a:r>
            <a:endParaRPr sz="3500" b="0" strike="noStrik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7" name="Shape 687"/>
          <p:cNvSpPr txBox="1"/>
          <p:nvPr/>
        </p:nvSpPr>
        <p:spPr>
          <a:xfrm>
            <a:off x="504000" y="1368000"/>
            <a:ext cx="2736000" cy="859200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8" name="Shape 688"/>
          <p:cNvSpPr txBox="1"/>
          <p:nvPr/>
        </p:nvSpPr>
        <p:spPr>
          <a:xfrm>
            <a:off x="216000" y="1152000"/>
            <a:ext cx="2952000" cy="2332200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89" name="Shape 68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8000" y="421920"/>
            <a:ext cx="8663039" cy="3394080"/>
          </a:xfrm>
          <a:prstGeom prst="rect">
            <a:avLst/>
          </a:prstGeom>
          <a:noFill/>
          <a:ln>
            <a:noFill/>
          </a:ln>
        </p:spPr>
      </p:pic>
      <p:sp>
        <p:nvSpPr>
          <p:cNvPr id="690" name="Shape 690"/>
          <p:cNvSpPr txBox="1"/>
          <p:nvPr/>
        </p:nvSpPr>
        <p:spPr>
          <a:xfrm>
            <a:off x="576000" y="4320000"/>
            <a:ext cx="4464000" cy="603000"/>
          </a:xfrm>
          <a:prstGeom prst="rect">
            <a:avLst/>
          </a:prstGeom>
          <a:noFill/>
          <a:ln>
            <a:noFill/>
          </a:ln>
        </p:spPr>
        <p:txBody>
          <a:bodyPr wrap="square" lIns="90000" tIns="45000" rIns="90000" bIns="450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utilisation de la bibliothèque ''ultrasonic.h''</a:t>
            </a:r>
            <a:endParaRPr sz="18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/>
          <p:nvPr/>
        </p:nvSpPr>
        <p:spPr>
          <a:xfrm>
            <a:off x="7397168" y="5346700"/>
            <a:ext cx="1746832" cy="1511301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35942" y="0"/>
                </a:moveTo>
                <a:lnTo>
                  <a:pt x="120000" y="0"/>
                </a:lnTo>
                <a:lnTo>
                  <a:pt x="120000" y="119999"/>
                </a:lnTo>
                <a:lnTo>
                  <a:pt x="0" y="119999"/>
                </a:lnTo>
                <a:close/>
              </a:path>
            </a:pathLst>
          </a:custGeom>
          <a:solidFill>
            <a:schemeClr val="dk1">
              <a:alpha val="84705"/>
            </a:schemeClr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Shape 194"/>
          <p:cNvSpPr/>
          <p:nvPr/>
        </p:nvSpPr>
        <p:spPr>
          <a:xfrm>
            <a:off x="0" y="5346694"/>
            <a:ext cx="7835438" cy="151130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35614" y="0"/>
                </a:lnTo>
                <a:lnTo>
                  <a:pt x="37820" y="0"/>
                </a:lnTo>
                <a:lnTo>
                  <a:pt x="38365" y="0"/>
                </a:lnTo>
                <a:lnTo>
                  <a:pt x="49508" y="0"/>
                </a:lnTo>
                <a:lnTo>
                  <a:pt x="63247" y="0"/>
                </a:lnTo>
                <a:lnTo>
                  <a:pt x="63247" y="201"/>
                </a:lnTo>
                <a:lnTo>
                  <a:pt x="67789" y="201"/>
                </a:lnTo>
                <a:lnTo>
                  <a:pt x="67789" y="0"/>
                </a:lnTo>
                <a:lnTo>
                  <a:pt x="120000" y="0"/>
                </a:lnTo>
                <a:lnTo>
                  <a:pt x="111986" y="119999"/>
                </a:lnTo>
                <a:lnTo>
                  <a:pt x="67789" y="119999"/>
                </a:lnTo>
                <a:lnTo>
                  <a:pt x="67789" y="119999"/>
                </a:lnTo>
                <a:lnTo>
                  <a:pt x="63247" y="119999"/>
                </a:lnTo>
                <a:lnTo>
                  <a:pt x="63247" y="120000"/>
                </a:lnTo>
                <a:lnTo>
                  <a:pt x="50930" y="120000"/>
                </a:lnTo>
                <a:lnTo>
                  <a:pt x="49619" y="120000"/>
                </a:lnTo>
                <a:lnTo>
                  <a:pt x="49508" y="120000"/>
                </a:lnTo>
                <a:lnTo>
                  <a:pt x="38365" y="120000"/>
                </a:lnTo>
                <a:lnTo>
                  <a:pt x="37820" y="120000"/>
                </a:lnTo>
                <a:lnTo>
                  <a:pt x="35614" y="120000"/>
                </a:lnTo>
                <a:lnTo>
                  <a:pt x="0" y="12000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Shape 195"/>
          <p:cNvSpPr txBox="1">
            <a:spLocks noGrp="1"/>
          </p:cNvSpPr>
          <p:nvPr>
            <p:ph type="title"/>
          </p:nvPr>
        </p:nvSpPr>
        <p:spPr>
          <a:xfrm>
            <a:off x="575430" y="5444835"/>
            <a:ext cx="6821738" cy="830231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libri"/>
              <a:buNone/>
            </a:pPr>
            <a:r>
              <a:rPr lang="fr-FR" sz="35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</a:t>
            </a:r>
            <a:r>
              <a:rPr lang="en-US" sz="35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résumé….</a:t>
            </a:r>
            <a:endParaRPr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353513B6-B022-4272-9EB1-66AAC4E6B7D3}"/>
              </a:ext>
            </a:extLst>
          </p:cNvPr>
          <p:cNvSpPr txBox="1"/>
          <p:nvPr/>
        </p:nvSpPr>
        <p:spPr>
          <a:xfrm>
            <a:off x="2428523" y="462938"/>
            <a:ext cx="39501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Le Mini Projet </a:t>
            </a:r>
            <a:r>
              <a:rPr lang="fr-FR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2017</a:t>
            </a:r>
            <a:r>
              <a:rPr lang="fr-FR" sz="2400" dirty="0"/>
              <a:t> c’est….</a:t>
            </a: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8F4950AD-8FBA-463F-AB61-5C8142741BBC}"/>
              </a:ext>
            </a:extLst>
          </p:cNvPr>
          <p:cNvGrpSpPr/>
          <p:nvPr/>
        </p:nvGrpSpPr>
        <p:grpSpPr>
          <a:xfrm>
            <a:off x="1110694" y="1889702"/>
            <a:ext cx="3292889" cy="2242779"/>
            <a:chOff x="107681" y="1575866"/>
            <a:chExt cx="3292889" cy="2242779"/>
          </a:xfrm>
        </p:grpSpPr>
        <p:pic>
          <p:nvPicPr>
            <p:cNvPr id="1026" name="Picture 2" descr="https://orig00.deviantart.net/2949/f/2015/274/3/1/code_flat_icon_by_foxinflame-d9bkady.png">
              <a:extLst>
                <a:ext uri="{FF2B5EF4-FFF2-40B4-BE49-F238E27FC236}">
                  <a16:creationId xmlns:a16="http://schemas.microsoft.com/office/drawing/2014/main" id="{D131AF0D-81D5-46A2-BC0E-C325AA3EA4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6125" y="1575866"/>
              <a:ext cx="1378095" cy="13780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ZoneTexte 2">
              <a:extLst>
                <a:ext uri="{FF2B5EF4-FFF2-40B4-BE49-F238E27FC236}">
                  <a16:creationId xmlns:a16="http://schemas.microsoft.com/office/drawing/2014/main" id="{752C1DCF-181D-4851-B384-CB381A7BE71F}"/>
                </a:ext>
              </a:extLst>
            </p:cNvPr>
            <p:cNvSpPr txBox="1"/>
            <p:nvPr/>
          </p:nvSpPr>
          <p:spPr>
            <a:xfrm>
              <a:off x="107681" y="3110759"/>
              <a:ext cx="329288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000" dirty="0"/>
                <a:t>250 lignes de code Arduino</a:t>
              </a:r>
            </a:p>
            <a:p>
              <a:r>
                <a:rPr lang="fr-FR" sz="2000" dirty="0"/>
                <a:t>500 toutes confondues</a:t>
              </a:r>
            </a:p>
          </p:txBody>
        </p:sp>
      </p:grpSp>
      <p:grpSp>
        <p:nvGrpSpPr>
          <p:cNvPr id="6" name="Groupe 5">
            <a:extLst>
              <a:ext uri="{FF2B5EF4-FFF2-40B4-BE49-F238E27FC236}">
                <a16:creationId xmlns:a16="http://schemas.microsoft.com/office/drawing/2014/main" id="{353D460F-F8F0-4D8F-B464-3A0C316D603D}"/>
              </a:ext>
            </a:extLst>
          </p:cNvPr>
          <p:cNvGrpSpPr/>
          <p:nvPr/>
        </p:nvGrpSpPr>
        <p:grpSpPr>
          <a:xfrm>
            <a:off x="5358324" y="1889702"/>
            <a:ext cx="2893854" cy="2491893"/>
            <a:chOff x="3469214" y="1765272"/>
            <a:chExt cx="2674982" cy="2491893"/>
          </a:xfrm>
        </p:grpSpPr>
        <p:pic>
          <p:nvPicPr>
            <p:cNvPr id="1030" name="Picture 6" descr="https://cdn0.iconfinder.com/data/icons/web-service-and-development/512/drawing_ruler_pencil_development_prototyping_sketching_design_web_education_tools_technical_sketch_measurement_instrument_geometry_math_work_flat_design_icon-512.png">
              <a:extLst>
                <a:ext uri="{FF2B5EF4-FFF2-40B4-BE49-F238E27FC236}">
                  <a16:creationId xmlns:a16="http://schemas.microsoft.com/office/drawing/2014/main" id="{16740446-7CF6-4B56-A139-A31C8EF421B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17657" y="1765272"/>
              <a:ext cx="1378095" cy="13780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ZoneTexte 3">
              <a:extLst>
                <a:ext uri="{FF2B5EF4-FFF2-40B4-BE49-F238E27FC236}">
                  <a16:creationId xmlns:a16="http://schemas.microsoft.com/office/drawing/2014/main" id="{F4399466-DC11-4334-BEBA-C267C1038108}"/>
                </a:ext>
              </a:extLst>
            </p:cNvPr>
            <p:cNvSpPr txBox="1"/>
            <p:nvPr/>
          </p:nvSpPr>
          <p:spPr>
            <a:xfrm>
              <a:off x="3469214" y="3241502"/>
              <a:ext cx="267498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000" dirty="0"/>
                <a:t>Plus de 100 heures de travail réparties sur une équipe de 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261440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/>
          <p:nvPr/>
        </p:nvSpPr>
        <p:spPr>
          <a:xfrm>
            <a:off x="7397168" y="5346700"/>
            <a:ext cx="1746832" cy="1511301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35942" y="0"/>
                </a:moveTo>
                <a:lnTo>
                  <a:pt x="120000" y="0"/>
                </a:lnTo>
                <a:lnTo>
                  <a:pt x="120000" y="119999"/>
                </a:lnTo>
                <a:lnTo>
                  <a:pt x="0" y="119999"/>
                </a:lnTo>
                <a:close/>
              </a:path>
            </a:pathLst>
          </a:custGeom>
          <a:solidFill>
            <a:schemeClr val="dk1">
              <a:alpha val="84705"/>
            </a:schemeClr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Shape 194"/>
          <p:cNvSpPr/>
          <p:nvPr/>
        </p:nvSpPr>
        <p:spPr>
          <a:xfrm>
            <a:off x="0" y="5346694"/>
            <a:ext cx="7835438" cy="151130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35614" y="0"/>
                </a:lnTo>
                <a:lnTo>
                  <a:pt x="37820" y="0"/>
                </a:lnTo>
                <a:lnTo>
                  <a:pt x="38365" y="0"/>
                </a:lnTo>
                <a:lnTo>
                  <a:pt x="49508" y="0"/>
                </a:lnTo>
                <a:lnTo>
                  <a:pt x="63247" y="0"/>
                </a:lnTo>
                <a:lnTo>
                  <a:pt x="63247" y="201"/>
                </a:lnTo>
                <a:lnTo>
                  <a:pt x="67789" y="201"/>
                </a:lnTo>
                <a:lnTo>
                  <a:pt x="67789" y="0"/>
                </a:lnTo>
                <a:lnTo>
                  <a:pt x="120000" y="0"/>
                </a:lnTo>
                <a:lnTo>
                  <a:pt x="111986" y="119999"/>
                </a:lnTo>
                <a:lnTo>
                  <a:pt x="67789" y="119999"/>
                </a:lnTo>
                <a:lnTo>
                  <a:pt x="67789" y="119999"/>
                </a:lnTo>
                <a:lnTo>
                  <a:pt x="63247" y="119999"/>
                </a:lnTo>
                <a:lnTo>
                  <a:pt x="63247" y="120000"/>
                </a:lnTo>
                <a:lnTo>
                  <a:pt x="50930" y="120000"/>
                </a:lnTo>
                <a:lnTo>
                  <a:pt x="49619" y="120000"/>
                </a:lnTo>
                <a:lnTo>
                  <a:pt x="49508" y="120000"/>
                </a:lnTo>
                <a:lnTo>
                  <a:pt x="38365" y="120000"/>
                </a:lnTo>
                <a:lnTo>
                  <a:pt x="37820" y="120000"/>
                </a:lnTo>
                <a:lnTo>
                  <a:pt x="35614" y="120000"/>
                </a:lnTo>
                <a:lnTo>
                  <a:pt x="0" y="12000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Shape 195"/>
          <p:cNvSpPr txBox="1">
            <a:spLocks noGrp="1"/>
          </p:cNvSpPr>
          <p:nvPr>
            <p:ph type="title"/>
          </p:nvPr>
        </p:nvSpPr>
        <p:spPr>
          <a:xfrm>
            <a:off x="575430" y="5444835"/>
            <a:ext cx="6821738" cy="830231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libri"/>
              <a:buNone/>
            </a:pPr>
            <a:r>
              <a:rPr lang="fr-FR" sz="35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L’organisation d’une collaboration</a:t>
            </a:r>
            <a:endParaRPr dirty="0"/>
          </a:p>
        </p:txBody>
      </p:sp>
      <p:pic>
        <p:nvPicPr>
          <p:cNvPr id="2050" name="Picture 2" descr="https://lh6.ggpht.com/k7Z4J1IIXXJnC2NRnFfJNlkn7kZge4Zx-Yv5uqYf4222tx74wXDzW24OvOxlcpw0KcQ=w300">
            <a:extLst>
              <a:ext uri="{FF2B5EF4-FFF2-40B4-BE49-F238E27FC236}">
                <a16:creationId xmlns:a16="http://schemas.microsoft.com/office/drawing/2014/main" id="{D1CF68ED-98F7-43E4-824C-EE12BD8B72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446" y="1683326"/>
            <a:ext cx="1745673" cy="1745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99257206-7A4B-4226-946D-F16FC6E5C74C}"/>
              </a:ext>
            </a:extLst>
          </p:cNvPr>
          <p:cNvSpPr txBox="1"/>
          <p:nvPr/>
        </p:nvSpPr>
        <p:spPr>
          <a:xfrm>
            <a:off x="767900" y="3666836"/>
            <a:ext cx="19447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Un espace de partage</a:t>
            </a:r>
          </a:p>
        </p:txBody>
      </p:sp>
      <p:pic>
        <p:nvPicPr>
          <p:cNvPr id="2052" name="Picture 4" descr="https://lh3.googleusercontent.com/_4zBNFjA8S9yjNB_ONwqBvxTvyXYdC7Nh1jYZ2x6YEcldBr2fyijdjM2J5EoVdTpnkA=w300">
            <a:extLst>
              <a:ext uri="{FF2B5EF4-FFF2-40B4-BE49-F238E27FC236}">
                <a16:creationId xmlns:a16="http://schemas.microsoft.com/office/drawing/2014/main" id="{5A823AC7-35AC-4765-8A75-4FF3524B7F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1185" y="1683325"/>
            <a:ext cx="1745674" cy="1745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9EEE6F68-2712-4542-BF02-4D2D6DA8650B}"/>
              </a:ext>
            </a:extLst>
          </p:cNvPr>
          <p:cNvSpPr txBox="1"/>
          <p:nvPr/>
        </p:nvSpPr>
        <p:spPr>
          <a:xfrm>
            <a:off x="3102680" y="3666835"/>
            <a:ext cx="25426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Un espace de communication</a:t>
            </a:r>
          </a:p>
        </p:txBody>
      </p:sp>
      <p:pic>
        <p:nvPicPr>
          <p:cNvPr id="2054" name="Picture 6" descr="http://icons.iconarchive.com/icons/graphicloads/100-flat-2/256/people-icon.png">
            <a:extLst>
              <a:ext uri="{FF2B5EF4-FFF2-40B4-BE49-F238E27FC236}">
                <a16:creationId xmlns:a16="http://schemas.microsoft.com/office/drawing/2014/main" id="{B71ADF99-DF76-4554-AFA8-7FC9E41203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0883" y="1683325"/>
            <a:ext cx="1746832" cy="1746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A1EA8A8A-BADD-49A5-BA27-0DAAAB6C57B4}"/>
              </a:ext>
            </a:extLst>
          </p:cNvPr>
          <p:cNvSpPr txBox="1"/>
          <p:nvPr/>
        </p:nvSpPr>
        <p:spPr>
          <a:xfrm>
            <a:off x="5967648" y="3666837"/>
            <a:ext cx="30700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Découverte de nouvelles techniques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C8619DE2-E119-4EFA-8FBC-7E727897C6BD}"/>
              </a:ext>
            </a:extLst>
          </p:cNvPr>
          <p:cNvSpPr txBox="1"/>
          <p:nvPr/>
        </p:nvSpPr>
        <p:spPr>
          <a:xfrm>
            <a:off x="2428523" y="462938"/>
            <a:ext cx="39501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Le Mini Projet </a:t>
            </a:r>
            <a:r>
              <a:rPr lang="fr-FR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2017</a:t>
            </a:r>
            <a:r>
              <a:rPr lang="fr-FR" sz="2400" dirty="0"/>
              <a:t> c’est….</a:t>
            </a:r>
          </a:p>
        </p:txBody>
      </p:sp>
    </p:spTree>
    <p:extLst>
      <p:ext uri="{BB962C8B-B14F-4D97-AF65-F5344CB8AC3E}">
        <p14:creationId xmlns:p14="http://schemas.microsoft.com/office/powerpoint/2010/main" val="23487765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/>
          <p:nvPr/>
        </p:nvSpPr>
        <p:spPr>
          <a:xfrm>
            <a:off x="283551" y="4633546"/>
            <a:ext cx="8579094" cy="1844256"/>
          </a:xfrm>
          <a:prstGeom prst="rect">
            <a:avLst/>
          </a:prstGeom>
          <a:solidFill>
            <a:srgbClr val="3F3F3F"/>
          </a:solidFill>
          <a:ln w="127000" cap="sq" cmpd="thinThick">
            <a:solidFill>
              <a:srgbClr val="3F3F3F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83" name="Shape 183"/>
          <p:cNvCxnSpPr/>
          <p:nvPr/>
        </p:nvCxnSpPr>
        <p:spPr>
          <a:xfrm>
            <a:off x="1657350" y="5738691"/>
            <a:ext cx="5829300" cy="0"/>
          </a:xfrm>
          <a:prstGeom prst="straightConnector1">
            <a:avLst/>
          </a:prstGeom>
          <a:noFill/>
          <a:ln w="22225" cap="flat" cmpd="sng">
            <a:solidFill>
              <a:srgbClr val="D8D8D8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85" name="Shape 185" descr="F:\Projet sin\image\Sysml\Diagramme Block Interne.png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82927" y="212437"/>
            <a:ext cx="8978145" cy="4174836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Shape 187"/>
          <p:cNvSpPr txBox="1">
            <a:spLocks noGrp="1"/>
          </p:cNvSpPr>
          <p:nvPr>
            <p:ph type="title"/>
          </p:nvPr>
        </p:nvSpPr>
        <p:spPr>
          <a:xfrm>
            <a:off x="395653" y="4756638"/>
            <a:ext cx="8354891" cy="93044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700"/>
              <a:buFont typeface="Calibri"/>
              <a:buNone/>
            </a:pPr>
            <a:r>
              <a:rPr lang="en-US" sz="47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SYSML block interne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9555393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/>
          <p:nvPr/>
        </p:nvSpPr>
        <p:spPr>
          <a:xfrm>
            <a:off x="283551" y="4633546"/>
            <a:ext cx="8579094" cy="1844256"/>
          </a:xfrm>
          <a:prstGeom prst="rect">
            <a:avLst/>
          </a:prstGeom>
          <a:solidFill>
            <a:srgbClr val="3F3F3F"/>
          </a:solidFill>
          <a:ln w="127000" cap="sq" cmpd="thinThick">
            <a:solidFill>
              <a:srgbClr val="3F3F3F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83" name="Shape 183"/>
          <p:cNvCxnSpPr/>
          <p:nvPr/>
        </p:nvCxnSpPr>
        <p:spPr>
          <a:xfrm>
            <a:off x="1657350" y="5738691"/>
            <a:ext cx="5829300" cy="0"/>
          </a:xfrm>
          <a:prstGeom prst="straightConnector1">
            <a:avLst/>
          </a:prstGeom>
          <a:noFill/>
          <a:ln w="22225" cap="flat" cmpd="sng">
            <a:solidFill>
              <a:srgbClr val="D8D8D8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86" name="Shape 186" descr="F:\Projet sin\image\Sysml\Digramme bloc interne telecommand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3371" y="525986"/>
            <a:ext cx="8877257" cy="3439935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Shape 187"/>
          <p:cNvSpPr txBox="1">
            <a:spLocks noGrp="1"/>
          </p:cNvSpPr>
          <p:nvPr>
            <p:ph type="title"/>
          </p:nvPr>
        </p:nvSpPr>
        <p:spPr>
          <a:xfrm>
            <a:off x="395653" y="4756638"/>
            <a:ext cx="8354891" cy="93044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700"/>
              <a:buFont typeface="Calibri"/>
              <a:buNone/>
            </a:pPr>
            <a:r>
              <a:rPr lang="en-US" sz="47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SYSML block interne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/>
          <p:nvPr/>
        </p:nvSpPr>
        <p:spPr>
          <a:xfrm>
            <a:off x="7397168" y="5346700"/>
            <a:ext cx="1746832" cy="1511301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35942" y="0"/>
                </a:moveTo>
                <a:lnTo>
                  <a:pt x="120000" y="0"/>
                </a:lnTo>
                <a:lnTo>
                  <a:pt x="120000" y="119999"/>
                </a:lnTo>
                <a:lnTo>
                  <a:pt x="0" y="119999"/>
                </a:lnTo>
                <a:close/>
              </a:path>
            </a:pathLst>
          </a:custGeom>
          <a:solidFill>
            <a:schemeClr val="dk1">
              <a:alpha val="84705"/>
            </a:schemeClr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3" name="Shape 193" descr="F:\Projet sin\image\Sysml\Diagramme Definition de bloc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981" y="1357745"/>
            <a:ext cx="9000038" cy="2790011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Shape 194"/>
          <p:cNvSpPr/>
          <p:nvPr/>
        </p:nvSpPr>
        <p:spPr>
          <a:xfrm>
            <a:off x="0" y="5346694"/>
            <a:ext cx="7835438" cy="151130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35614" y="0"/>
                </a:lnTo>
                <a:lnTo>
                  <a:pt x="37820" y="0"/>
                </a:lnTo>
                <a:lnTo>
                  <a:pt x="38365" y="0"/>
                </a:lnTo>
                <a:lnTo>
                  <a:pt x="49508" y="0"/>
                </a:lnTo>
                <a:lnTo>
                  <a:pt x="63247" y="0"/>
                </a:lnTo>
                <a:lnTo>
                  <a:pt x="63247" y="201"/>
                </a:lnTo>
                <a:lnTo>
                  <a:pt x="67789" y="201"/>
                </a:lnTo>
                <a:lnTo>
                  <a:pt x="67789" y="0"/>
                </a:lnTo>
                <a:lnTo>
                  <a:pt x="120000" y="0"/>
                </a:lnTo>
                <a:lnTo>
                  <a:pt x="111986" y="119999"/>
                </a:lnTo>
                <a:lnTo>
                  <a:pt x="67789" y="119999"/>
                </a:lnTo>
                <a:lnTo>
                  <a:pt x="67789" y="119999"/>
                </a:lnTo>
                <a:lnTo>
                  <a:pt x="63247" y="119999"/>
                </a:lnTo>
                <a:lnTo>
                  <a:pt x="63247" y="120000"/>
                </a:lnTo>
                <a:lnTo>
                  <a:pt x="50930" y="120000"/>
                </a:lnTo>
                <a:lnTo>
                  <a:pt x="49619" y="120000"/>
                </a:lnTo>
                <a:lnTo>
                  <a:pt x="49508" y="120000"/>
                </a:lnTo>
                <a:lnTo>
                  <a:pt x="38365" y="120000"/>
                </a:lnTo>
                <a:lnTo>
                  <a:pt x="37820" y="120000"/>
                </a:lnTo>
                <a:lnTo>
                  <a:pt x="35614" y="120000"/>
                </a:lnTo>
                <a:lnTo>
                  <a:pt x="0" y="12000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Shape 195"/>
          <p:cNvSpPr txBox="1">
            <a:spLocks noGrp="1"/>
          </p:cNvSpPr>
          <p:nvPr>
            <p:ph type="title"/>
          </p:nvPr>
        </p:nvSpPr>
        <p:spPr>
          <a:xfrm>
            <a:off x="575430" y="5444835"/>
            <a:ext cx="6821738" cy="830231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libri"/>
              <a:buNone/>
            </a:pPr>
            <a:r>
              <a:rPr lang="en-US" sz="3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Diagramme Définition Bloc Robot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Thèm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1248</Words>
  <Application>Microsoft Office PowerPoint</Application>
  <PresentationFormat>Affichage à l'écran (4:3)</PresentationFormat>
  <Paragraphs>429</Paragraphs>
  <Slides>68</Slides>
  <Notes>66</Notes>
  <HiddenSlides>0</HiddenSlides>
  <MMClips>0</MMClips>
  <ScaleCrop>false</ScaleCrop>
  <HeadingPairs>
    <vt:vector size="6" baseType="variant">
      <vt:variant>
        <vt:lpstr>Polices utilisées</vt:lpstr>
      </vt:variant>
      <vt:variant>
        <vt:i4>11</vt:i4>
      </vt:variant>
      <vt:variant>
        <vt:lpstr>Thème</vt:lpstr>
      </vt:variant>
      <vt:variant>
        <vt:i4>3</vt:i4>
      </vt:variant>
      <vt:variant>
        <vt:lpstr>Titres des diapositives</vt:lpstr>
      </vt:variant>
      <vt:variant>
        <vt:i4>68</vt:i4>
      </vt:variant>
    </vt:vector>
  </HeadingPairs>
  <TitlesOfParts>
    <vt:vector size="82" baseType="lpstr">
      <vt:lpstr>NSimSun</vt:lpstr>
      <vt:lpstr>SimSun</vt:lpstr>
      <vt:lpstr>Arial</vt:lpstr>
      <vt:lpstr>Calibri</vt:lpstr>
      <vt:lpstr>Cambria</vt:lpstr>
      <vt:lpstr>Cambria Math</vt:lpstr>
      <vt:lpstr>Courier New</vt:lpstr>
      <vt:lpstr>Liberation Mono</vt:lpstr>
      <vt:lpstr>Liberation Serif</vt:lpstr>
      <vt:lpstr>Lucida Sans</vt:lpstr>
      <vt:lpstr>Times New Roman</vt:lpstr>
      <vt:lpstr>Thème Office</vt:lpstr>
      <vt:lpstr>Office Theme</vt:lpstr>
      <vt:lpstr>1_Thème Office</vt:lpstr>
      <vt:lpstr>Présentation PowerPoint</vt:lpstr>
      <vt:lpstr>Sommaire:</vt:lpstr>
      <vt:lpstr>Introduction</vt:lpstr>
      <vt:lpstr>2.Présentation générale</vt:lpstr>
      <vt:lpstr>2.Présentation générale</vt:lpstr>
      <vt:lpstr>2.Présentation générale</vt:lpstr>
      <vt:lpstr>SYSML block interne</vt:lpstr>
      <vt:lpstr>SYSML block interne</vt:lpstr>
      <vt:lpstr>Diagramme Définition Bloc Robot</vt:lpstr>
      <vt:lpstr>Diagramme d’état Robot et télécommande </vt:lpstr>
      <vt:lpstr>Diagramme d’exigences  «Commander»</vt:lpstr>
      <vt:lpstr>Diagramme d’exigences  «Mesurer»</vt:lpstr>
      <vt:lpstr>Diagramme d’exigences  «Se déplacer»</vt:lpstr>
      <vt:lpstr>Diagramme Séquence Robot </vt:lpstr>
      <vt:lpstr>Diagramme Séquence télécommande</vt:lpstr>
      <vt:lpstr>Algorigramme Robot et télécommande </vt:lpstr>
      <vt:lpstr>2.3.Schémas Proteus télécommande</vt:lpstr>
      <vt:lpstr>2.3.Schémas Proteus Robot</vt:lpstr>
      <vt:lpstr>Partie commande des moteurs </vt:lpstr>
      <vt:lpstr>Montage électronique</vt:lpstr>
      <vt:lpstr>Montage électronique</vt:lpstr>
      <vt:lpstr>Le shield Moteur </vt:lpstr>
      <vt:lpstr> Le moteur à courant continu</vt:lpstr>
      <vt:lpstr>L298P</vt:lpstr>
      <vt:lpstr> Le Pont en H</vt:lpstr>
      <vt:lpstr> La résistance RSA</vt:lpstr>
      <vt:lpstr>Partie télécommande</vt:lpstr>
      <vt:lpstr>Montage électronique</vt:lpstr>
      <vt:lpstr>Montage électronique</vt:lpstr>
      <vt:lpstr>Principe de la communication radio</vt:lpstr>
      <vt:lpstr>Modulation de fréquence </vt:lpstr>
      <vt:lpstr>Les Types de modulations</vt:lpstr>
      <vt:lpstr>Modulation ASK</vt:lpstr>
      <vt:lpstr>Caractéristiques de l’antenne</vt:lpstr>
      <vt:lpstr>Trame du signal transmis </vt:lpstr>
      <vt:lpstr>Programme de l’émetteur</vt:lpstr>
      <vt:lpstr>Améliorations possibles</vt:lpstr>
      <vt:lpstr>Capteur de température</vt:lpstr>
      <vt:lpstr>Montage électronique</vt:lpstr>
      <vt:lpstr>Le P/N 1124</vt:lpstr>
      <vt:lpstr>Les capteurs semi-conducteurs</vt:lpstr>
      <vt:lpstr>Les capteurs semi-conducteurs</vt:lpstr>
      <vt:lpstr>Autres principes de capteurs</vt:lpstr>
      <vt:lpstr>Mesure de la température Expression des calculs</vt:lpstr>
      <vt:lpstr>Obtention de la tension en sortie du capteur</vt:lpstr>
      <vt:lpstr>Vérification de la tension obtenue par le calcul avec l’oscilloscope</vt:lpstr>
      <vt:lpstr>Obtention de la température à partir de la tension</vt:lpstr>
      <vt:lpstr>Code Arduino: Partie température</vt:lpstr>
      <vt:lpstr>Module Bluetooth</vt:lpstr>
      <vt:lpstr>Montage électronique</vt:lpstr>
      <vt:lpstr>Le module Bluetooth Grove</vt:lpstr>
      <vt:lpstr>Communication entre la carte Arduino UNO et le module Bluetooth</vt:lpstr>
      <vt:lpstr>Mise en forme des données puis envoi vers l’ordinateur</vt:lpstr>
      <vt:lpstr>Capture de la communication entre la carte Arduino UNO et le module Bluetooth</vt:lpstr>
      <vt:lpstr>Capture de la communication entre la carte Arduino UNO et le module Bluetooth</vt:lpstr>
      <vt:lpstr>Capture de la communication entre la carte Arduino UNO et le module Bluetooth</vt:lpstr>
      <vt:lpstr>Capture de la communication entre la carte Arduino UNO et le module Bluetooth</vt:lpstr>
      <vt:lpstr>Code Arduino: Partie Transmission</vt:lpstr>
      <vt:lpstr>Code Arduino: Initialisation de la transmission</vt:lpstr>
      <vt:lpstr>Présentation PowerPoint</vt:lpstr>
      <vt:lpstr>Montage électronique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En résumé….</vt:lpstr>
      <vt:lpstr>L’organisation d’une collaboration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modified xsi:type="dcterms:W3CDTF">2018-01-10T18:55:24Z</dcterms:modified>
</cp:coreProperties>
</file>